
<file path=[Content_Types].xml><?xml version="1.0" encoding="utf-8"?>
<Types xmlns="http://schemas.openxmlformats.org/package/2006/content-types">
  <Default Extension="wav" ContentType="audio/x-wav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56" r:id="rId4"/>
    <p:sldId id="560" r:id="rId5"/>
    <p:sldId id="561" r:id="rId7"/>
    <p:sldId id="564" r:id="rId8"/>
    <p:sldId id="333" r:id="rId9"/>
    <p:sldId id="342" r:id="rId10"/>
    <p:sldId id="523" r:id="rId11"/>
    <p:sldId id="524" r:id="rId12"/>
    <p:sldId id="525" r:id="rId13"/>
    <p:sldId id="537" r:id="rId14"/>
    <p:sldId id="526" r:id="rId15"/>
    <p:sldId id="536" r:id="rId16"/>
    <p:sldId id="528" r:id="rId17"/>
    <p:sldId id="527" r:id="rId18"/>
    <p:sldId id="538" r:id="rId19"/>
    <p:sldId id="529" r:id="rId20"/>
    <p:sldId id="539" r:id="rId21"/>
    <p:sldId id="540" r:id="rId22"/>
    <p:sldId id="530" r:id="rId23"/>
    <p:sldId id="542" r:id="rId24"/>
    <p:sldId id="543" r:id="rId25"/>
    <p:sldId id="544" r:id="rId26"/>
    <p:sldId id="546" r:id="rId27"/>
    <p:sldId id="545" r:id="rId28"/>
    <p:sldId id="559" r:id="rId29"/>
    <p:sldId id="547" r:id="rId30"/>
    <p:sldId id="548" r:id="rId31"/>
    <p:sldId id="549" r:id="rId32"/>
    <p:sldId id="531" r:id="rId33"/>
    <p:sldId id="410" r:id="rId34"/>
  </p:sldIdLst>
  <p:sldSz cx="10688955" cy="7562850"/>
  <p:notesSz cx="6858000" cy="9144000"/>
  <p:defaultTextStyle>
    <a:defPPr>
      <a:defRPr lang="zh-CN"/>
    </a:defPPr>
    <a:lvl1pPr marL="0" lvl="0" indent="0" algn="l" defTabSz="5207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sz="2100"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1pPr>
    <a:lvl2pPr marL="520700" lvl="1" indent="-63500" algn="l" defTabSz="5207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sz="2100"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2pPr>
    <a:lvl3pPr marL="1041400" lvl="2" indent="-127000" algn="l" defTabSz="5207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sz="2100"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3pPr>
    <a:lvl4pPr marL="1564005" lvl="3" indent="-192405" algn="l" defTabSz="5207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sz="2100"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4pPr>
    <a:lvl5pPr marL="2084705" lvl="4" indent="-255905" algn="l" defTabSz="5207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sz="2100"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5pPr>
    <a:lvl6pPr marL="2286000" lvl="5" indent="-255905" algn="l" defTabSz="5207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sz="2100"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6pPr>
    <a:lvl7pPr marL="2743200" lvl="6" indent="-255905" algn="l" defTabSz="5207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sz="2100"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7pPr>
    <a:lvl8pPr marL="3200400" lvl="7" indent="-255905" algn="l" defTabSz="5207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sz="2100"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8pPr>
    <a:lvl9pPr marL="3657600" lvl="8" indent="-255905" algn="l" defTabSz="5207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80604020202020204" pitchFamily="34" charset="0"/>
      <a:buNone/>
      <a:defRPr sz="2100" b="0" i="0" u="none" kern="1200" baseline="0">
        <a:solidFill>
          <a:schemeClr val="tx1"/>
        </a:solidFill>
        <a:latin typeface="Arial" panose="0208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-600" y="-102"/>
      </p:cViewPr>
      <p:guideLst>
        <p:guide orient="horz" pos="2388"/>
        <p:guide pos="33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幻灯片图像占位符 3073"/>
          <p:cNvSpPr/>
          <p:nvPr>
            <p:ph type="sldImg"/>
          </p:nvPr>
        </p:nvSpPr>
        <p:spPr>
          <a:xfrm>
            <a:off x="1050925" y="754063"/>
            <a:ext cx="4572000" cy="3294062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5603" name="文本占位符 3074"/>
          <p:cNvSpPr>
            <a:spLocks noGrp="1"/>
          </p:cNvSpPr>
          <p:nvPr>
            <p:ph type="body" sz="quarter"/>
          </p:nvPr>
        </p:nvSpPr>
        <p:spPr>
          <a:xfrm>
            <a:off x="538163" y="4387850"/>
            <a:ext cx="5780087" cy="395287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 anchorCtr="0"/>
          <a:p>
            <a:pPr lvl="0"/>
            <a:r>
              <a:rPr lang="zh-CN" altLang="en-US" dirty="0"/>
              <a:t>单击此处编辑母版文本样式
第二级
第三级
第四级
第五级</a:t>
            </a:r>
            <a:endParaRPr lang="zh-CN" altLang="en-US" dirty="0"/>
          </a:p>
        </p:txBody>
      </p:sp>
      <p:sp>
        <p:nvSpPr>
          <p:cNvPr id="3076" name="页眉占位符 307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anose="02080604020202020204" pitchFamily="34" charset="0"/>
              <a:buNone/>
              <a:defRPr sz="1200" noProof="1">
                <a:latin typeface="Arial" panose="02080604020202020204" pitchFamily="34" charset="0"/>
              </a:defRPr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7" name="日期占位符 3076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buFont typeface="Arial" panose="02080604020202020204" pitchFamily="34" charset="0"/>
              <a:buNone/>
              <a:defRPr sz="1200" noProof="1">
                <a:latin typeface="Arial" panose="02080604020202020204" pitchFamily="34" charset="0"/>
              </a:defRPr>
            </a:lvl1pPr>
          </a:lstStyle>
          <a:p>
            <a:pPr marL="0" marR="0" lvl="0" indent="0" algn="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页脚占位符 3077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buFont typeface="Arial" panose="02080604020202020204" pitchFamily="34" charset="0"/>
              <a:buNone/>
              <a:defRPr sz="1200" noProof="1">
                <a:latin typeface="Arial" panose="02080604020202020204" pitchFamily="34" charset="0"/>
              </a:defRPr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灯片编号占位符 3078"/>
          <p:cNvSpPr>
            <a:spLocks noGrp="1"/>
          </p:cNvSpPr>
          <p:nvPr>
            <p:ph type="sldNum" sz="quarter" idx="5"/>
          </p:nvPr>
        </p:nvSpPr>
        <p:spPr>
          <a:xfrm>
            <a:off x="3884613" y="8686800"/>
            <a:ext cx="2973388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p>
            <a:pPr lvl="0" algn="r" eaLnBrk="1" fontAlgn="base" hangingPunct="1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1pPr>
    <a:lvl2pPr marL="742950" lvl="1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2pPr>
    <a:lvl3pPr marL="1143000" lvl="2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3pPr>
    <a:lvl4pPr marL="1600200" lvl="3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4pPr>
    <a:lvl5pPr marL="2057400" lvl="4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6119" y="1237717"/>
            <a:ext cx="8016716" cy="2632992"/>
          </a:xfrm>
        </p:spPr>
        <p:txBody>
          <a:bodyPr anchor="b"/>
          <a:lstStyle>
            <a:lvl1pPr algn="ctr">
              <a:defRPr sz="5260"/>
            </a:lvl1pPr>
          </a:lstStyle>
          <a:p>
            <a:pPr fontAlgn="base"/>
            <a:r>
              <a:rPr lang="zh-CN" altLang="en-US" sz="52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6119" y="3972247"/>
            <a:ext cx="8016716" cy="1825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5"/>
            </a:lvl1pPr>
            <a:lvl2pPr marL="400685" indent="0" algn="ctr">
              <a:buNone/>
              <a:defRPr sz="1755"/>
            </a:lvl2pPr>
            <a:lvl3pPr marL="801370" indent="0" algn="ctr">
              <a:buNone/>
              <a:defRPr sz="1580"/>
            </a:lvl3pPr>
            <a:lvl4pPr marL="1202690" indent="0" algn="ctr">
              <a:buNone/>
              <a:defRPr sz="1405"/>
            </a:lvl4pPr>
            <a:lvl5pPr marL="1603375" indent="0" algn="ctr">
              <a:buNone/>
              <a:defRPr sz="1405"/>
            </a:lvl5pPr>
            <a:lvl6pPr marL="2004060" indent="0" algn="ctr">
              <a:buNone/>
              <a:defRPr sz="1405"/>
            </a:lvl6pPr>
            <a:lvl7pPr marL="2404745" indent="0" algn="ctr">
              <a:buNone/>
              <a:defRPr sz="1405"/>
            </a:lvl7pPr>
            <a:lvl8pPr marL="2806065" indent="0" algn="ctr">
              <a:buNone/>
              <a:defRPr sz="1405"/>
            </a:lvl8pPr>
            <a:lvl9pPr marL="3206750" indent="0" algn="ctr">
              <a:buNone/>
              <a:defRPr sz="1405"/>
            </a:lvl9pPr>
          </a:lstStyle>
          <a:p>
            <a:pPr fontAlgn="base"/>
            <a:r>
              <a:rPr lang="zh-CN" altLang="en-US" sz="2105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74D93275-7DE6-4782-96AA-590F35108180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B941A803-EB81-46B3-A0B8-2FEED9168E5F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48985" y="303213"/>
            <a:ext cx="2404665" cy="650860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74596" cy="650860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2EF2A806-D71F-4E73-8F60-594D0E7A8095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336119" y="1237717"/>
            <a:ext cx="8016716" cy="2632992"/>
          </a:xfrm>
        </p:spPr>
        <p:txBody>
          <a:bodyPr anchor="b"/>
          <a:lstStyle>
            <a:lvl1pPr algn="ctr">
              <a:defRPr sz="5260"/>
            </a:lvl1pPr>
          </a:lstStyle>
          <a:p>
            <a:pPr fontAlgn="base"/>
            <a:r>
              <a:rPr lang="zh-CN" altLang="en-US" sz="52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6119" y="3972247"/>
            <a:ext cx="8016716" cy="1825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5"/>
            </a:lvl1pPr>
            <a:lvl2pPr marL="400685" indent="0" algn="ctr">
              <a:buNone/>
              <a:defRPr sz="1755"/>
            </a:lvl2pPr>
            <a:lvl3pPr marL="801370" indent="0" algn="ctr">
              <a:buNone/>
              <a:defRPr sz="1580"/>
            </a:lvl3pPr>
            <a:lvl4pPr marL="1202690" indent="0" algn="ctr">
              <a:buNone/>
              <a:defRPr sz="1405"/>
            </a:lvl4pPr>
            <a:lvl5pPr marL="1603375" indent="0" algn="ctr">
              <a:buNone/>
              <a:defRPr sz="1405"/>
            </a:lvl5pPr>
            <a:lvl6pPr marL="2004060" indent="0" algn="ctr">
              <a:buNone/>
              <a:defRPr sz="1405"/>
            </a:lvl6pPr>
            <a:lvl7pPr marL="2404745" indent="0" algn="ctr">
              <a:buNone/>
              <a:defRPr sz="1405"/>
            </a:lvl7pPr>
            <a:lvl8pPr marL="2806065" indent="0" algn="ctr">
              <a:buNone/>
              <a:defRPr sz="1405"/>
            </a:lvl8pPr>
            <a:lvl9pPr marL="3206750" indent="0" algn="ctr">
              <a:buNone/>
              <a:defRPr sz="1405"/>
            </a:lvl9pPr>
          </a:lstStyle>
          <a:p>
            <a:pPr fontAlgn="base"/>
            <a:r>
              <a:rPr lang="zh-CN" altLang="en-US" sz="2105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9D38FF24-5F1D-477E-8A63-AA6FEE030899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8678A973-442D-41A4-A6E9-CD70B0449B18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9298" y="1885461"/>
            <a:ext cx="9219224" cy="3145935"/>
          </a:xfrm>
        </p:spPr>
        <p:txBody>
          <a:bodyPr anchor="b"/>
          <a:lstStyle>
            <a:lvl1pPr>
              <a:defRPr sz="5260"/>
            </a:lvl1pPr>
          </a:lstStyle>
          <a:p>
            <a:pPr fontAlgn="base"/>
            <a:r>
              <a:rPr lang="zh-CN" altLang="en-US" sz="52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9298" y="5061158"/>
            <a:ext cx="9219224" cy="165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685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0137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3pPr>
            <a:lvl4pPr marL="1202690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4pPr>
            <a:lvl5pPr marL="160337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5pPr>
            <a:lvl6pPr marL="2004060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6pPr>
            <a:lvl7pPr marL="240474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7pPr>
            <a:lvl8pPr marL="280606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8pPr>
            <a:lvl9pPr marL="3206750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210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AF4D89D4-E814-48A0-8976-44DDD837EBD7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34866" y="2013259"/>
            <a:ext cx="4542806" cy="479855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11283" y="2013259"/>
            <a:ext cx="4542806" cy="479855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A69AB5DA-9581-4FFC-BD83-1DA99513A247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258" y="402652"/>
            <a:ext cx="9219224" cy="1461801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40467" y="1961222"/>
            <a:ext cx="4272754" cy="90859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55"/>
            </a:lvl1pPr>
            <a:lvl2pPr marL="400685" indent="0">
              <a:buNone/>
              <a:defRPr sz="2105"/>
            </a:lvl2pPr>
            <a:lvl3pPr marL="801370" indent="0">
              <a:buNone/>
              <a:defRPr sz="1755"/>
            </a:lvl3pPr>
            <a:lvl4pPr marL="1202690" indent="0">
              <a:buNone/>
              <a:defRPr sz="1580"/>
            </a:lvl4pPr>
            <a:lvl5pPr marL="1603375" indent="0">
              <a:buNone/>
              <a:defRPr sz="1580"/>
            </a:lvl5pPr>
            <a:lvl6pPr marL="2004060" indent="0">
              <a:buNone/>
              <a:defRPr sz="1580"/>
            </a:lvl6pPr>
            <a:lvl7pPr marL="2404745" indent="0">
              <a:buNone/>
              <a:defRPr sz="1580"/>
            </a:lvl7pPr>
            <a:lvl8pPr marL="2806065" indent="0">
              <a:buNone/>
              <a:defRPr sz="1580"/>
            </a:lvl8pPr>
            <a:lvl9pPr marL="3206750" indent="0">
              <a:buNone/>
              <a:defRPr sz="1580"/>
            </a:lvl9pPr>
          </a:lstStyle>
          <a:p>
            <a:pPr lvl="0" fontAlgn="base"/>
            <a:r>
              <a:rPr lang="zh-CN" altLang="en-US" sz="245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40467" y="2939321"/>
            <a:ext cx="4272754" cy="388650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5575" y="1961222"/>
            <a:ext cx="4293797" cy="90859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55"/>
            </a:lvl1pPr>
            <a:lvl2pPr marL="400685" indent="0">
              <a:buNone/>
              <a:defRPr sz="2105"/>
            </a:lvl2pPr>
            <a:lvl3pPr marL="801370" indent="0">
              <a:buNone/>
              <a:defRPr sz="1755"/>
            </a:lvl3pPr>
            <a:lvl4pPr marL="1202690" indent="0">
              <a:buNone/>
              <a:defRPr sz="1580"/>
            </a:lvl4pPr>
            <a:lvl5pPr marL="1603375" indent="0">
              <a:buNone/>
              <a:defRPr sz="1580"/>
            </a:lvl5pPr>
            <a:lvl6pPr marL="2004060" indent="0">
              <a:buNone/>
              <a:defRPr sz="1580"/>
            </a:lvl6pPr>
            <a:lvl7pPr marL="2404745" indent="0">
              <a:buNone/>
              <a:defRPr sz="1580"/>
            </a:lvl7pPr>
            <a:lvl8pPr marL="2806065" indent="0">
              <a:buNone/>
              <a:defRPr sz="1580"/>
            </a:lvl8pPr>
            <a:lvl9pPr marL="3206750" indent="0">
              <a:buNone/>
              <a:defRPr sz="1580"/>
            </a:lvl9pPr>
          </a:lstStyle>
          <a:p>
            <a:pPr lvl="0" fontAlgn="base"/>
            <a:r>
              <a:rPr lang="zh-CN" altLang="en-US" sz="245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5575" y="2939321"/>
            <a:ext cx="4293797" cy="388650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A43B063A-1CCB-4EB6-9836-26FDC5442693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1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1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6057AEF2-617D-4770-9C6C-8ABB4B78FFFF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A0C83566-7C05-414B-B9CF-B1C3D6E2F45A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258" y="504190"/>
            <a:ext cx="3447466" cy="1764665"/>
          </a:xfrm>
        </p:spPr>
        <p:txBody>
          <a:bodyPr anchor="b"/>
          <a:lstStyle>
            <a:lvl1pPr>
              <a:defRPr sz="2805"/>
            </a:lvl1pPr>
          </a:lstStyle>
          <a:p>
            <a:pPr fontAlgn="base"/>
            <a:r>
              <a:rPr lang="zh-CN" altLang="en-US" sz="280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4198" y="1088910"/>
            <a:ext cx="5411283" cy="5374525"/>
          </a:xfrm>
          <a:prstGeom prst="rect">
            <a:avLst/>
          </a:prstGeom>
        </p:spPr>
        <p:txBody>
          <a:bodyPr/>
          <a:lstStyle>
            <a:lvl1pPr>
              <a:defRPr sz="2805"/>
            </a:lvl1pPr>
            <a:lvl2pPr>
              <a:defRPr sz="2455"/>
            </a:lvl2pPr>
            <a:lvl3pPr>
              <a:defRPr sz="2105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 fontAlgn="base"/>
            <a:r>
              <a:rPr lang="zh-CN" altLang="en-US" sz="280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45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10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75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7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6258" y="2268855"/>
            <a:ext cx="3447466" cy="4203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5"/>
            </a:lvl1pPr>
            <a:lvl2pPr marL="400685" indent="0">
              <a:buNone/>
              <a:defRPr sz="1225"/>
            </a:lvl2pPr>
            <a:lvl3pPr marL="801370" indent="0">
              <a:buNone/>
              <a:defRPr sz="1050"/>
            </a:lvl3pPr>
            <a:lvl4pPr marL="1202690" indent="0">
              <a:buNone/>
              <a:defRPr sz="875"/>
            </a:lvl4pPr>
            <a:lvl5pPr marL="1603375" indent="0">
              <a:buNone/>
              <a:defRPr sz="875"/>
            </a:lvl5pPr>
            <a:lvl6pPr marL="2004060" indent="0">
              <a:buNone/>
              <a:defRPr sz="875"/>
            </a:lvl6pPr>
            <a:lvl7pPr marL="2404745" indent="0">
              <a:buNone/>
              <a:defRPr sz="875"/>
            </a:lvl7pPr>
            <a:lvl8pPr marL="2806065" indent="0">
              <a:buNone/>
              <a:defRPr sz="875"/>
            </a:lvl8pPr>
            <a:lvl9pPr marL="3206750" indent="0">
              <a:buNone/>
              <a:defRPr sz="875"/>
            </a:lvl9pPr>
          </a:lstStyle>
          <a:p>
            <a:pPr lvl="0" fontAlgn="base"/>
            <a:r>
              <a:rPr lang="zh-CN" altLang="en-US" sz="140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17712845-B43E-4222-AD8A-C5C8D3659D90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D51D7955-97F7-4176-846D-1B9F2A958960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258" y="504190"/>
            <a:ext cx="3651840" cy="1764665"/>
          </a:xfrm>
        </p:spPr>
        <p:txBody>
          <a:bodyPr anchor="b"/>
          <a:lstStyle>
            <a:lvl1pPr>
              <a:defRPr sz="2805"/>
            </a:lvl1pPr>
          </a:lstStyle>
          <a:p>
            <a:pPr fontAlgn="base"/>
            <a:r>
              <a:rPr lang="zh-CN" altLang="en-US" sz="280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44198" y="504191"/>
            <a:ext cx="5411283" cy="5959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/>
            </a:lvl1pPr>
            <a:lvl2pPr marL="400685" indent="0">
              <a:buNone/>
              <a:defRPr sz="2455"/>
            </a:lvl2pPr>
            <a:lvl3pPr marL="801370" indent="0">
              <a:buNone/>
              <a:defRPr sz="2105"/>
            </a:lvl3pPr>
            <a:lvl4pPr marL="1202690" indent="0">
              <a:buNone/>
              <a:defRPr sz="1755"/>
            </a:lvl4pPr>
            <a:lvl5pPr marL="1603375" indent="0">
              <a:buNone/>
              <a:defRPr sz="1755"/>
            </a:lvl5pPr>
            <a:lvl6pPr marL="2004060" indent="0">
              <a:buNone/>
              <a:defRPr sz="1755"/>
            </a:lvl6pPr>
            <a:lvl7pPr marL="2404745" indent="0">
              <a:buNone/>
              <a:defRPr sz="1755"/>
            </a:lvl7pPr>
            <a:lvl8pPr marL="2806065" indent="0">
              <a:buNone/>
              <a:defRPr sz="1755"/>
            </a:lvl8pPr>
            <a:lvl9pPr marL="3206750" indent="0">
              <a:buNone/>
              <a:defRPr sz="1755"/>
            </a:lvl9pPr>
          </a:lstStyle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80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6258" y="2268855"/>
            <a:ext cx="3651840" cy="4203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5"/>
            </a:lvl1pPr>
            <a:lvl2pPr marL="400685" indent="0">
              <a:buNone/>
              <a:defRPr sz="1580"/>
            </a:lvl2pPr>
            <a:lvl3pPr marL="801370" indent="0">
              <a:buNone/>
              <a:defRPr sz="1405"/>
            </a:lvl3pPr>
            <a:lvl4pPr marL="1202690" indent="0">
              <a:buNone/>
              <a:defRPr sz="1225"/>
            </a:lvl4pPr>
            <a:lvl5pPr marL="1603375" indent="0">
              <a:buNone/>
              <a:defRPr sz="1225"/>
            </a:lvl5pPr>
            <a:lvl6pPr marL="2004060" indent="0">
              <a:buNone/>
              <a:defRPr sz="1225"/>
            </a:lvl6pPr>
            <a:lvl7pPr marL="2404745" indent="0">
              <a:buNone/>
              <a:defRPr sz="1225"/>
            </a:lvl7pPr>
            <a:lvl8pPr marL="2806065" indent="0">
              <a:buNone/>
              <a:defRPr sz="1225"/>
            </a:lvl8pPr>
            <a:lvl9pPr marL="3206750" indent="0">
              <a:buNone/>
              <a:defRPr sz="1225"/>
            </a:lvl9pPr>
          </a:lstStyle>
          <a:p>
            <a:pPr lvl="0" fontAlgn="base"/>
            <a:r>
              <a:rPr lang="zh-CN" altLang="en-US" sz="175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1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F811472E-E24E-44D5-8108-C22426445D34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CA6D15E3-2951-4396-A135-4B7D66EB692E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748985" y="303213"/>
            <a:ext cx="2404665" cy="650860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74596" cy="6508605"/>
          </a:xfrm>
          <a:prstGeom prst="rect">
            <a:avLst/>
          </a:prstGeo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0C79FCBA-9F33-4AB5-9FAD-759D034E15F1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9298" y="1885461"/>
            <a:ext cx="9219224" cy="3145935"/>
          </a:xfrm>
        </p:spPr>
        <p:txBody>
          <a:bodyPr anchor="b"/>
          <a:lstStyle>
            <a:lvl1pPr>
              <a:defRPr sz="5260"/>
            </a:lvl1pPr>
          </a:lstStyle>
          <a:p>
            <a:pPr fontAlgn="base"/>
            <a:r>
              <a:rPr lang="zh-CN" altLang="en-US" sz="5260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9298" y="5061158"/>
            <a:ext cx="9219224" cy="1654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1pPr>
            <a:lvl2pPr marL="400685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2pPr>
            <a:lvl3pPr marL="801370" indent="0">
              <a:buNone/>
              <a:defRPr sz="1580">
                <a:solidFill>
                  <a:schemeClr val="tx1">
                    <a:tint val="75000"/>
                  </a:schemeClr>
                </a:solidFill>
              </a:defRPr>
            </a:lvl3pPr>
            <a:lvl4pPr marL="1202690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4pPr>
            <a:lvl5pPr marL="160337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5pPr>
            <a:lvl6pPr marL="2004060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6pPr>
            <a:lvl7pPr marL="240474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7pPr>
            <a:lvl8pPr marL="2806065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8pPr>
            <a:lvl9pPr marL="3206750" indent="0">
              <a:buNone/>
              <a:defRPr sz="140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z="210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976E7CBA-5459-4480-97EF-B73B575C40C7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34866" y="2013259"/>
            <a:ext cx="4542806" cy="479855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411283" y="2013259"/>
            <a:ext cx="4542806" cy="4798559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CB656E12-CE30-49AE-8CFC-B70AE7D8D430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258" y="402652"/>
            <a:ext cx="9219224" cy="1461801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040467" y="1961222"/>
            <a:ext cx="4272754" cy="90859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55"/>
            </a:lvl1pPr>
            <a:lvl2pPr marL="400685" indent="0">
              <a:buNone/>
              <a:defRPr sz="2105"/>
            </a:lvl2pPr>
            <a:lvl3pPr marL="801370" indent="0">
              <a:buNone/>
              <a:defRPr sz="1755"/>
            </a:lvl3pPr>
            <a:lvl4pPr marL="1202690" indent="0">
              <a:buNone/>
              <a:defRPr sz="1580"/>
            </a:lvl4pPr>
            <a:lvl5pPr marL="1603375" indent="0">
              <a:buNone/>
              <a:defRPr sz="1580"/>
            </a:lvl5pPr>
            <a:lvl6pPr marL="2004060" indent="0">
              <a:buNone/>
              <a:defRPr sz="1580"/>
            </a:lvl6pPr>
            <a:lvl7pPr marL="2404745" indent="0">
              <a:buNone/>
              <a:defRPr sz="1580"/>
            </a:lvl7pPr>
            <a:lvl8pPr marL="2806065" indent="0">
              <a:buNone/>
              <a:defRPr sz="1580"/>
            </a:lvl8pPr>
            <a:lvl9pPr marL="3206750" indent="0">
              <a:buNone/>
              <a:defRPr sz="1580"/>
            </a:lvl9pPr>
          </a:lstStyle>
          <a:p>
            <a:pPr lvl="0" fontAlgn="base"/>
            <a:r>
              <a:rPr lang="zh-CN" altLang="en-US" sz="245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040467" y="2939321"/>
            <a:ext cx="4272754" cy="388650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485575" y="1961222"/>
            <a:ext cx="4293797" cy="908592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2455"/>
            </a:lvl1pPr>
            <a:lvl2pPr marL="400685" indent="0">
              <a:buNone/>
              <a:defRPr sz="2105"/>
            </a:lvl2pPr>
            <a:lvl3pPr marL="801370" indent="0">
              <a:buNone/>
              <a:defRPr sz="1755"/>
            </a:lvl3pPr>
            <a:lvl4pPr marL="1202690" indent="0">
              <a:buNone/>
              <a:defRPr sz="1580"/>
            </a:lvl4pPr>
            <a:lvl5pPr marL="1603375" indent="0">
              <a:buNone/>
              <a:defRPr sz="1580"/>
            </a:lvl5pPr>
            <a:lvl6pPr marL="2004060" indent="0">
              <a:buNone/>
              <a:defRPr sz="1580"/>
            </a:lvl6pPr>
            <a:lvl7pPr marL="2404745" indent="0">
              <a:buNone/>
              <a:defRPr sz="1580"/>
            </a:lvl7pPr>
            <a:lvl8pPr marL="2806065" indent="0">
              <a:buNone/>
              <a:defRPr sz="1580"/>
            </a:lvl8pPr>
            <a:lvl9pPr marL="3206750" indent="0">
              <a:buNone/>
              <a:defRPr sz="1580"/>
            </a:lvl9pPr>
          </a:lstStyle>
          <a:p>
            <a:pPr lvl="0" fontAlgn="base"/>
            <a:r>
              <a:rPr lang="zh-CN" altLang="en-US" sz="245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485575" y="2939321"/>
            <a:ext cx="4293797" cy="3886502"/>
          </a:xfrm>
          <a:prstGeom prst="rect">
            <a:avLst/>
          </a:prstGeo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B636DCEE-D7F2-4758-8087-F95782E3CEAD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幻灯片编号占位符 5"/>
          <p:cNvSpPr>
            <a:spLocks noGrp="1"/>
          </p:cNvSpPr>
          <p:nvPr>
            <p:ph type="sldNum" sz="quarter" idx="1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DC1BFECC-C21D-4B70-BD8F-E8AF008023C2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日期占位符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4E705E75-D8D6-4E82-B76C-6A6D1AC2D286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258" y="504190"/>
            <a:ext cx="3447466" cy="1764665"/>
          </a:xfrm>
        </p:spPr>
        <p:txBody>
          <a:bodyPr anchor="b"/>
          <a:lstStyle>
            <a:lvl1pPr>
              <a:defRPr sz="2805"/>
            </a:lvl1pPr>
          </a:lstStyle>
          <a:p>
            <a:pPr fontAlgn="base"/>
            <a:r>
              <a:rPr lang="zh-CN" altLang="en-US" sz="280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44198" y="1088910"/>
            <a:ext cx="5411283" cy="5374525"/>
          </a:xfrm>
          <a:prstGeom prst="rect">
            <a:avLst/>
          </a:prstGeom>
        </p:spPr>
        <p:txBody>
          <a:bodyPr/>
          <a:lstStyle>
            <a:lvl1pPr>
              <a:defRPr sz="2805"/>
            </a:lvl1pPr>
            <a:lvl2pPr>
              <a:defRPr sz="2455"/>
            </a:lvl2pPr>
            <a:lvl3pPr>
              <a:defRPr sz="2105"/>
            </a:lvl3pPr>
            <a:lvl4pPr>
              <a:defRPr sz="1755"/>
            </a:lvl4pPr>
            <a:lvl5pPr>
              <a:defRPr sz="1755"/>
            </a:lvl5pPr>
            <a:lvl6pPr>
              <a:defRPr sz="1755"/>
            </a:lvl6pPr>
            <a:lvl7pPr>
              <a:defRPr sz="1755"/>
            </a:lvl7pPr>
            <a:lvl8pPr>
              <a:defRPr sz="1755"/>
            </a:lvl8pPr>
            <a:lvl9pPr>
              <a:defRPr sz="1755"/>
            </a:lvl9pPr>
          </a:lstStyle>
          <a:p>
            <a:pPr lvl="0" fontAlgn="base"/>
            <a:r>
              <a:rPr lang="zh-CN" altLang="en-US" sz="2805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z="2455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2105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755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755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6258" y="2268855"/>
            <a:ext cx="3447466" cy="4203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5"/>
            </a:lvl1pPr>
            <a:lvl2pPr marL="400685" indent="0">
              <a:buNone/>
              <a:defRPr sz="1225"/>
            </a:lvl2pPr>
            <a:lvl3pPr marL="801370" indent="0">
              <a:buNone/>
              <a:defRPr sz="1050"/>
            </a:lvl3pPr>
            <a:lvl4pPr marL="1202690" indent="0">
              <a:buNone/>
              <a:defRPr sz="875"/>
            </a:lvl4pPr>
            <a:lvl5pPr marL="1603375" indent="0">
              <a:buNone/>
              <a:defRPr sz="875"/>
            </a:lvl5pPr>
            <a:lvl6pPr marL="2004060" indent="0">
              <a:buNone/>
              <a:defRPr sz="875"/>
            </a:lvl6pPr>
            <a:lvl7pPr marL="2404745" indent="0">
              <a:buNone/>
              <a:defRPr sz="875"/>
            </a:lvl7pPr>
            <a:lvl8pPr marL="2806065" indent="0">
              <a:buNone/>
              <a:defRPr sz="875"/>
            </a:lvl8pPr>
            <a:lvl9pPr marL="3206750" indent="0">
              <a:buNone/>
              <a:defRPr sz="875"/>
            </a:lvl9pPr>
          </a:lstStyle>
          <a:p>
            <a:pPr lvl="0" fontAlgn="base"/>
            <a:r>
              <a:rPr lang="zh-CN" altLang="en-US" sz="140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3F3F408D-AFC1-45EC-824F-99732F97D7BB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6258" y="504190"/>
            <a:ext cx="3651840" cy="1764665"/>
          </a:xfrm>
        </p:spPr>
        <p:txBody>
          <a:bodyPr anchor="b"/>
          <a:lstStyle>
            <a:lvl1pPr>
              <a:defRPr sz="2805"/>
            </a:lvl1pPr>
          </a:lstStyle>
          <a:p>
            <a:pPr fontAlgn="base"/>
            <a:r>
              <a:rPr lang="zh-CN" altLang="en-US" sz="2805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544198" y="504191"/>
            <a:ext cx="5411283" cy="59592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5"/>
            </a:lvl1pPr>
            <a:lvl2pPr marL="400685" indent="0">
              <a:buNone/>
              <a:defRPr sz="2455"/>
            </a:lvl2pPr>
            <a:lvl3pPr marL="801370" indent="0">
              <a:buNone/>
              <a:defRPr sz="2105"/>
            </a:lvl3pPr>
            <a:lvl4pPr marL="1202690" indent="0">
              <a:buNone/>
              <a:defRPr sz="1755"/>
            </a:lvl4pPr>
            <a:lvl5pPr marL="1603375" indent="0">
              <a:buNone/>
              <a:defRPr sz="1755"/>
            </a:lvl5pPr>
            <a:lvl6pPr marL="2004060" indent="0">
              <a:buNone/>
              <a:defRPr sz="1755"/>
            </a:lvl6pPr>
            <a:lvl7pPr marL="2404745" indent="0">
              <a:buNone/>
              <a:defRPr sz="1755"/>
            </a:lvl7pPr>
            <a:lvl8pPr marL="2806065" indent="0">
              <a:buNone/>
              <a:defRPr sz="1755"/>
            </a:lvl8pPr>
            <a:lvl9pPr marL="3206750" indent="0">
              <a:buNone/>
              <a:defRPr sz="1755"/>
            </a:lvl9pPr>
          </a:lstStyle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805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6258" y="2268855"/>
            <a:ext cx="3651840" cy="42033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55"/>
            </a:lvl1pPr>
            <a:lvl2pPr marL="400685" indent="0">
              <a:buNone/>
              <a:defRPr sz="1580"/>
            </a:lvl2pPr>
            <a:lvl3pPr marL="801370" indent="0">
              <a:buNone/>
              <a:defRPr sz="1405"/>
            </a:lvl3pPr>
            <a:lvl4pPr marL="1202690" indent="0">
              <a:buNone/>
              <a:defRPr sz="1225"/>
            </a:lvl4pPr>
            <a:lvl5pPr marL="1603375" indent="0">
              <a:buNone/>
              <a:defRPr sz="1225"/>
            </a:lvl5pPr>
            <a:lvl6pPr marL="2004060" indent="0">
              <a:buNone/>
              <a:defRPr sz="1225"/>
            </a:lvl6pPr>
            <a:lvl7pPr marL="2404745" indent="0">
              <a:buNone/>
              <a:defRPr sz="1225"/>
            </a:lvl7pPr>
            <a:lvl8pPr marL="2806065" indent="0">
              <a:buNone/>
              <a:defRPr sz="1225"/>
            </a:lvl8pPr>
            <a:lvl9pPr marL="3206750" indent="0">
              <a:buNone/>
              <a:defRPr sz="1225"/>
            </a:lvl9pPr>
          </a:lstStyle>
          <a:p>
            <a:pPr lvl="0" fontAlgn="base"/>
            <a:r>
              <a:rPr lang="zh-CN" altLang="en-US" sz="1755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8" name="日期占位符 3"/>
          <p:cNvSpPr>
            <a:spLocks noGrp="1"/>
          </p:cNvSpPr>
          <p:nvPr>
            <p:ph type="dt" sz="half" idx="1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2BB0857F-6C55-4C95-A8D8-96F4C20C05A0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defRPr/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p>
            <a:pPr algn="r" fontAlgn="base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plit orient="vert"/>
    <p:sndAc>
      <p:stSnd>
        <p:snd r:embed="rId3" name="breeze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audio" Target="../media/audio1.wav"/><Relationship Id="rId14" Type="http://schemas.openxmlformats.org/officeDocument/2006/relationships/image" Target="../media/image3.jpeg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5" Type="http://schemas.openxmlformats.org/officeDocument/2006/relationships/theme" Target="../theme/theme2.xml"/><Relationship Id="rId14" Type="http://schemas.openxmlformats.org/officeDocument/2006/relationships/audio" Target="../media/audio1.wav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026" name="图片 8" descr="图片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88" y="0"/>
            <a:ext cx="10685462" cy="7562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" name="图片 6" descr="图片1.jpg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88" y="0"/>
            <a:ext cx="10685462" cy="756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8" name="标题占位符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9" name="日期占位符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buFont typeface="Arial" panose="02080604020202020204" pitchFamily="34" charset="0"/>
              <a:buNone/>
              <a:defRPr sz="1400" noProof="1">
                <a:solidFill>
                  <a:srgbClr val="898989"/>
                </a:solidFill>
                <a:latin typeface="Calibri" panose="020F0502020204030204" pitchFamily="34" charset="0"/>
                <a:cs typeface="+mn-ea"/>
              </a:defRPr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7C451083-EA76-43A5-8249-3F952F6B8176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 algn="ctr">
              <a:buFont typeface="Arial" panose="02080604020202020204" pitchFamily="34" charset="0"/>
              <a:buNone/>
              <a:defRPr sz="1400" noProof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1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lstStyle>
            <a:lvl1pPr algn="r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  <p:sndAc>
      <p:stSnd>
        <p:snd r:embed="rId15" name="breeze.wav"/>
      </p:stSnd>
    </p:sndAc>
  </p:transition>
  <p:hf sldNum="0" hdr="0" ftr="0" dt="0"/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anose="0208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455" lvl="1" indent="-325755" algn="l" defTabSz="520700" rtl="0" eaLnBrk="0" fontAlgn="base" hangingPunct="0">
        <a:spcBef>
          <a:spcPct val="20000"/>
        </a:spcBef>
        <a:spcAft>
          <a:spcPct val="0"/>
        </a:spcAft>
        <a:buFont typeface="Arial" panose="0208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655" lvl="2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8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355" lvl="3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8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lvl="4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8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5207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8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5207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8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5207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8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5207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8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207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0700" lvl="1" indent="-63500" algn="l" defTabSz="5207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41400" lvl="2" indent="-127000" algn="l" defTabSz="5207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64005" lvl="3" indent="-192405" algn="l" defTabSz="5207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84705" lvl="4" indent="-255905" algn="l" defTabSz="5207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-255905" algn="l" defTabSz="5207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-255905" algn="l" defTabSz="5207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-255905" algn="l" defTabSz="5207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-255905" algn="l" defTabSz="5207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050" name="图片 8" descr="图片2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588" y="0"/>
            <a:ext cx="10685462" cy="756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标题占位符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18662" cy="1260475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52" name="日期占位符 2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>
              <a:buFont typeface="Arial" panose="02080604020202020204" pitchFamily="34" charset="0"/>
              <a:buNone/>
              <a:defRPr sz="1400" noProof="1">
                <a:solidFill>
                  <a:srgbClr val="898989"/>
                </a:solidFill>
                <a:latin typeface="Calibri" panose="020F0502020204030204" pitchFamily="34" charset="0"/>
                <a:cs typeface="+mn-ea"/>
              </a:defRPr>
            </a:lvl1pPr>
          </a:lstStyle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69F89C88-B850-4D7B-908E-FD00B0C8D4A2}" type="datetime1">
              <a:rPr kumimoji="0" lang="zh-CN" altLang="en-US" sz="1400" b="0" i="0" u="none" strike="noStrike" kern="1200" cap="none" spc="0" normalizeH="0" baseline="0" noProof="1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页脚占位符 3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  <a:noFill/>
          <a:ln w="9525">
            <a:noFill/>
          </a:ln>
        </p:spPr>
        <p:txBody>
          <a:bodyPr lIns="104287" tIns="52144" rIns="104287" bIns="52144" anchor="ctr"/>
          <a:lstStyle>
            <a:lvl1pPr algn="ctr">
              <a:buFont typeface="Arial" panose="02080604020202020204" pitchFamily="34" charset="0"/>
              <a:buNone/>
              <a:defRPr sz="1400" noProof="1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3" cy="401638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104287" tIns="52144" rIns="104287" bIns="52144" numCol="1" anchor="ctr" anchorCtr="0" compatLnSpc="1"/>
          <a:lstStyle>
            <a:lvl1pPr algn="r">
              <a:defRPr sz="14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zh-CN" altLang="en-US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8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plit orient="vert"/>
    <p:sndAc>
      <p:stSnd>
        <p:snd r:embed="rId14" name="breeze.wav"/>
      </p:stSnd>
    </p:sndAc>
  </p:transition>
  <p:hf sldNum="0" hdr="0" ftr="0" dt="0"/>
  <p:txStyles>
    <p:titleStyle>
      <a:lvl1pPr algn="ctr" defTabSz="520700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defTabSz="520700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panose="0208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6455" lvl="1" indent="-325755" algn="l" defTabSz="520700" rtl="0" eaLnBrk="0" fontAlgn="base" hangingPunct="0">
        <a:spcBef>
          <a:spcPct val="20000"/>
        </a:spcBef>
        <a:spcAft>
          <a:spcPct val="0"/>
        </a:spcAft>
        <a:buFont typeface="Arial" panose="0208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655" lvl="2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8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355" lvl="3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8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lvl="4" indent="-260350" algn="l" defTabSz="520700" rtl="0" eaLnBrk="0" fontAlgn="base" hangingPunct="0">
        <a:spcBef>
          <a:spcPct val="20000"/>
        </a:spcBef>
        <a:spcAft>
          <a:spcPct val="0"/>
        </a:spcAft>
        <a:buFont typeface="Arial" panose="0208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5207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8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5207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8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5207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8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5207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Font typeface="Arial" panose="02080604020202020204" pitchFamily="34" charset="0"/>
        <a:buChar char="»"/>
        <a:defRPr sz="23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207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0700" lvl="1" indent="-63500" algn="l" defTabSz="5207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41400" lvl="2" indent="-127000" algn="l" defTabSz="5207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564005" lvl="3" indent="-192405" algn="l" defTabSz="5207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84705" lvl="4" indent="-255905" algn="l" defTabSz="5207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-255905" algn="l" defTabSz="5207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-255905" algn="l" defTabSz="5207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-255905" algn="l" defTabSz="5207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-255905" algn="l" defTabSz="5207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80604020202020204" pitchFamily="34" charset="0"/>
        <a:buNone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5" name="标题 7"/>
          <p:cNvSpPr>
            <a:spLocks noGrp="1"/>
          </p:cNvSpPr>
          <p:nvPr>
            <p:ph type="ctrTitle" idx="4294967295"/>
          </p:nvPr>
        </p:nvSpPr>
        <p:spPr>
          <a:xfrm>
            <a:off x="815975" y="2349500"/>
            <a:ext cx="9085263" cy="1620838"/>
          </a:xfrm>
        </p:spPr>
        <p:txBody>
          <a:bodyPr vert="horz" wrap="square" lIns="104287" tIns="52144" rIns="104287" bIns="52144" anchor="ctr" anchorCtr="0"/>
          <a:lstStyle>
            <a:lvl1pPr lvl="0">
              <a:buClrTx/>
              <a:buSzTx/>
              <a:buFontTx/>
              <a:defRPr/>
            </a:lvl1pPr>
          </a:lstStyle>
          <a:p>
            <a:pPr lvl="0" defTabSz="520700" eaLnBrk="1" hangingPunct="1"/>
            <a:r>
              <a:rPr lang="zh-CN" altLang="en-US" sz="6600" b="1" dirty="0">
                <a:solidFill>
                  <a:srgbClr val="FF3300"/>
                </a:solidFill>
              </a:rPr>
              <a:t>老年人合理用药</a:t>
            </a:r>
            <a:endParaRPr lang="en-US" altLang="zh-CN" sz="6600" b="1" dirty="0">
              <a:solidFill>
                <a:srgbClr val="FF3300"/>
              </a:solidFill>
            </a:endParaRPr>
          </a:p>
        </p:txBody>
      </p:sp>
      <p:sp>
        <p:nvSpPr>
          <p:cNvPr id="4099" name="副标题 8"/>
          <p:cNvSpPr>
            <a:spLocks noGrp="1"/>
          </p:cNvSpPr>
          <p:nvPr>
            <p:ph type="subTitle" idx="4294967295"/>
          </p:nvPr>
        </p:nvSpPr>
        <p:spPr>
          <a:xfrm>
            <a:off x="1603375" y="4286250"/>
            <a:ext cx="7481888" cy="1931988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>
            <a:lvl1pPr marL="0" lvl="0" indent="0" algn="ctr">
              <a:buClrTx/>
              <a:buSzTx/>
              <a:buFont typeface="Arial" panose="02080604020202020204" pitchFamily="34" charset="0"/>
              <a:defRPr/>
            </a:lvl1pPr>
            <a:lvl2pPr marL="457200" lvl="1" indent="63500" algn="ctr">
              <a:buClrTx/>
              <a:buSzTx/>
              <a:buFont typeface="Arial" panose="02080604020202020204" pitchFamily="34" charset="0"/>
              <a:defRPr/>
            </a:lvl2pPr>
            <a:lvl3pPr marL="914400" lvl="2" indent="128905" algn="ctr">
              <a:buClrTx/>
              <a:buSzTx/>
              <a:buFont typeface="Arial" panose="02080604020202020204" pitchFamily="34" charset="0"/>
              <a:defRPr/>
            </a:lvl3pPr>
            <a:lvl4pPr marL="1371600" lvl="3" indent="192405" algn="ctr">
              <a:buClrTx/>
              <a:buSzTx/>
              <a:buFont typeface="Arial" panose="02080604020202020204" pitchFamily="34" charset="0"/>
              <a:defRPr/>
            </a:lvl4pPr>
            <a:lvl5pPr marL="1828800" lvl="4" indent="257175" algn="ctr">
              <a:buClrTx/>
              <a:buSzTx/>
              <a:buFont typeface="Arial" panose="02080604020202020204" pitchFamily="34" charset="0"/>
              <a:defRPr/>
            </a:lvl5pPr>
          </a:lstStyle>
          <a:p>
            <a:pPr marL="0" lvl="0" indent="0" algn="ctr" defTabSz="520700" eaLnBrk="1" hangingPunct="1">
              <a:lnSpc>
                <a:spcPct val="90000"/>
              </a:lnSpc>
              <a:buNone/>
            </a:pPr>
            <a:r>
              <a:rPr lang="zh-CN" altLang="en-US" sz="2000" b="1" dirty="0">
                <a:solidFill>
                  <a:schemeClr val="hlink"/>
                </a:solidFill>
              </a:rPr>
              <a:t>                              </a:t>
            </a:r>
            <a:endParaRPr lang="zh-CN" altLang="en-US" sz="2000" b="1" dirty="0">
              <a:solidFill>
                <a:schemeClr val="hlink"/>
              </a:solidFill>
            </a:endParaRPr>
          </a:p>
          <a:p>
            <a:pPr marL="0" lvl="0" indent="0" algn="ctr" defTabSz="520700" eaLnBrk="1" hangingPunct="1">
              <a:lnSpc>
                <a:spcPct val="90000"/>
              </a:lnSpc>
              <a:buNone/>
            </a:pPr>
            <a:r>
              <a:rPr lang="zh-CN" altLang="en-US" sz="2000" b="1" dirty="0">
                <a:solidFill>
                  <a:schemeClr val="hlink"/>
                </a:solidFill>
              </a:rPr>
              <a:t>                                        </a:t>
            </a:r>
            <a:endParaRPr lang="zh-CN" altLang="en-US" sz="2000" b="1" dirty="0">
              <a:solidFill>
                <a:schemeClr val="hlink"/>
              </a:solidFill>
            </a:endParaRPr>
          </a:p>
          <a:p>
            <a:pPr marL="0" lvl="0" indent="0" algn="ctr" defTabSz="520700" eaLnBrk="1" hangingPunct="1">
              <a:lnSpc>
                <a:spcPct val="90000"/>
              </a:lnSpc>
              <a:buNone/>
            </a:pPr>
            <a:r>
              <a:rPr lang="zh-CN" altLang="en-US" sz="2000" b="1" dirty="0">
                <a:solidFill>
                  <a:schemeClr val="hlink"/>
                </a:solidFill>
              </a:rPr>
              <a:t>                 </a:t>
            </a:r>
            <a:r>
              <a:rPr lang="zh-CN" altLang="en-US" b="1" dirty="0">
                <a:solidFill>
                  <a:schemeClr val="hlink"/>
                </a:solidFill>
              </a:rPr>
              <a:t> </a:t>
            </a:r>
            <a:r>
              <a:rPr lang="zh-CN" altLang="en-US" b="1" dirty="0"/>
              <a:t>                </a:t>
            </a:r>
            <a:r>
              <a:rPr lang="zh-CN" altLang="en-US" b="1" dirty="0">
                <a:solidFill>
                  <a:srgbClr val="FF0000"/>
                </a:solidFill>
              </a:rPr>
              <a:t>老年医学科</a:t>
            </a:r>
            <a:endParaRPr lang="zh-CN" altLang="en-US" b="1" dirty="0">
              <a:solidFill>
                <a:srgbClr val="FF0000"/>
              </a:solidFill>
            </a:endParaRPr>
          </a:p>
          <a:p>
            <a:pPr marL="0" lvl="0" indent="0" algn="ctr" defTabSz="520700" eaLnBrk="1" hangingPunct="1">
              <a:lnSpc>
                <a:spcPct val="90000"/>
              </a:lnSpc>
              <a:buNone/>
            </a:pPr>
            <a:r>
              <a:rPr lang="zh-CN" altLang="en-US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rgbClr val="FF0000"/>
                </a:solidFill>
              </a:rPr>
              <a:t>                       </a:t>
            </a:r>
            <a:r>
              <a:rPr lang="zh-CN" altLang="en-US" b="1" dirty="0">
                <a:solidFill>
                  <a:srgbClr val="FF0000"/>
                </a:solidFill>
              </a:rPr>
              <a:t>朱长友</a:t>
            </a:r>
            <a:endParaRPr lang="zh-CN" altLang="en-US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marL="0" lvl="0" indent="0" algn="ctr" defTabSz="520700" eaLnBrk="1" hangingPunct="1">
              <a:lnSpc>
                <a:spcPct val="90000"/>
              </a:lnSpc>
              <a:buNone/>
            </a:pPr>
            <a:r>
              <a:rPr lang="zh-CN" altLang="en-US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    </a:t>
            </a:r>
            <a:endParaRPr lang="en-US" altLang="en-US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903D19B0-4039-4CBF-8808-FE927E4FE7E9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8060402020202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8060402020202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charRg st="0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31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charRg st="31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charRg st="31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charRg st="31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72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charRg st="72" end="1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charRg st="72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charRg st="72" end="1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charRg st="119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charRg st="119" end="1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charRg st="119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charRg st="119" end="1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5" name="Text Box 2"/>
          <p:cNvSpPr txBox="1"/>
          <p:nvPr/>
        </p:nvSpPr>
        <p:spPr>
          <a:xfrm>
            <a:off x="2503804" y="2110102"/>
            <a:ext cx="6288090" cy="218694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R="0" defTabSz="520700">
              <a:lnSpc>
                <a:spcPct val="110000"/>
              </a:lnSpc>
              <a:spcBef>
                <a:spcPct val="50000"/>
              </a:spcBef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靶器官</a:t>
            </a:r>
            <a:r>
              <a:rPr kumimoji="0" lang="zh-CN" altLang="en-US" sz="3200" b="1" kern="1200" cap="none" spc="0" normalizeH="0" baseline="0" noProof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 </a:t>
            </a:r>
            <a:r>
              <a:rPr kumimoji="0" lang="zh-CN" altLang="en-US" sz="3200" b="1" kern="1200" cap="none" spc="0" normalizeH="0" baseline="0" noProof="1"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对</a:t>
            </a:r>
            <a:r>
              <a:rPr kumimoji="0" lang="zh-CN" altLang="en-US" sz="3200" b="1" kern="1200" cap="none" spc="0" normalizeH="0" baseline="0" noProof="1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多数</a:t>
            </a:r>
            <a:r>
              <a:rPr kumimoji="0" lang="zh-CN" altLang="en-US" sz="3200" b="1" kern="1200" cap="none" spc="0" normalizeH="0" baseline="0" noProof="1"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药物的敏感性</a:t>
            </a:r>
            <a:r>
              <a:rPr kumimoji="0" lang="zh-CN" altLang="en-US" sz="3200" b="1" kern="1200" cap="none" spc="0" normalizeH="0" baseline="0" noProof="1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增加</a:t>
            </a:r>
            <a:endParaRPr kumimoji="0" lang="zh-CN" altLang="en-US" sz="3200" b="1" kern="1200" cap="none" spc="0" normalizeH="0" baseline="0" noProof="1"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marR="0" defTabSz="520700">
              <a:lnSpc>
                <a:spcPct val="110000"/>
              </a:lnSpc>
              <a:spcBef>
                <a:spcPct val="50000"/>
              </a:spcBef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3200" b="1" kern="1200" cap="none" spc="0" normalizeH="0" baseline="0" noProof="1"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       对</a:t>
            </a:r>
            <a:r>
              <a:rPr kumimoji="0" lang="zh-CN" altLang="en-US" sz="3200" b="1" kern="1200" cap="none" spc="0" normalizeH="0" baseline="0" noProof="1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少数</a:t>
            </a:r>
            <a:r>
              <a:rPr kumimoji="0" lang="zh-CN" altLang="en-US" sz="3200" b="1" kern="1200" cap="none" spc="0" normalizeH="0" baseline="0" noProof="1"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药物的敏感性</a:t>
            </a:r>
            <a:r>
              <a:rPr kumimoji="0" lang="zh-CN" altLang="en-US" sz="3200" b="1" kern="1200" cap="none" spc="0" normalizeH="0" baseline="0" noProof="1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  <a:cs typeface="+mn-ea"/>
              </a:rPr>
              <a:t>降低</a:t>
            </a:r>
            <a:endParaRPr kumimoji="0" lang="zh-CN" altLang="en-US" sz="3200" b="1" kern="1200" cap="none" spc="0" normalizeH="0" baseline="0" noProof="1"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marR="0" defTabSz="520700">
              <a:lnSpc>
                <a:spcPct val="110000"/>
              </a:lnSpc>
              <a:spcBef>
                <a:spcPct val="50000"/>
              </a:spcBef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3200" b="1" kern="1200" cap="none" spc="0" normalizeH="0" baseline="0" noProof="1"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32771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第二节  老年人的药效学特点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32772" name="AutoShape 3"/>
          <p:cNvSpPr>
            <a:spLocks noChangeArrowheads="1"/>
          </p:cNvSpPr>
          <p:nvPr/>
        </p:nvSpPr>
        <p:spPr bwMode="auto">
          <a:xfrm>
            <a:off x="1293813" y="2001838"/>
            <a:ext cx="976313" cy="17113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新宋体" panose="02010609030101010101" pitchFamily="49" charset="-122"/>
                <a:cs typeface="+mn-cs"/>
              </a:rPr>
              <a:t> 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新宋体" panose="02010609030101010101" pitchFamily="49" charset="-122"/>
                <a:cs typeface="+mn-cs"/>
              </a:rPr>
              <a:t>特点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80604020202020204" pitchFamily="34" charset="0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11268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E032885D-51C4-41C0-A9A0-B5B1A1605F4E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256463" y="3351213"/>
            <a:ext cx="3044825" cy="3043238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7" name="Text Box 2"/>
          <p:cNvSpPr txBox="1"/>
          <p:nvPr/>
        </p:nvSpPr>
        <p:spPr>
          <a:xfrm>
            <a:off x="2562225" y="1533525"/>
            <a:ext cx="7521575" cy="35385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、中枢神经系统药物的敏感性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增高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、对凝血药物的敏感性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增高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）肝脏合成凝血因子的能力下降；   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）饮食中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VitK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剂量不足或肠道吸收障碍；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）血管的病理改变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3795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第二节  老年人的药效学特点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33796" name="AutoShape 3"/>
          <p:cNvSpPr>
            <a:spLocks noChangeArrowheads="1"/>
          </p:cNvSpPr>
          <p:nvPr/>
        </p:nvSpPr>
        <p:spPr bwMode="auto">
          <a:xfrm>
            <a:off x="1119188" y="1533525"/>
            <a:ext cx="976313" cy="17113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新宋体" panose="02010609030101010101" pitchFamily="49" charset="-122"/>
                <a:cs typeface="+mn-cs"/>
              </a:rPr>
              <a:t> 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新宋体" panose="02010609030101010101" pitchFamily="49" charset="-122"/>
                <a:cs typeface="+mn-cs"/>
              </a:rPr>
              <a:t>特点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80604020202020204" pitchFamily="34" charset="0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12292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EFA6DA64-A515-43C9-81C0-6710CE1AD6FB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856538" y="4551363"/>
            <a:ext cx="2297113" cy="1824038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1" name="Text Box 2"/>
          <p:cNvSpPr txBox="1"/>
          <p:nvPr/>
        </p:nvSpPr>
        <p:spPr>
          <a:xfrm>
            <a:off x="2141538" y="1533525"/>
            <a:ext cx="7332662" cy="41354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、对利尿药、降压药的敏感性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增高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与降压药合用作用增强；许多药物与利尿   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剂合用可引起直立性低血压。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、对肾上腺素能受体激动药与拮抗药的敏感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性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降低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β受体药物需加量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、内分泌系统的变化对药效学的影响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胰岛素及葡萄糖耐受力下降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4819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第二节  老年人的药效学特点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34820" name="AutoShape 3"/>
          <p:cNvSpPr>
            <a:spLocks noChangeArrowheads="1"/>
          </p:cNvSpPr>
          <p:nvPr/>
        </p:nvSpPr>
        <p:spPr bwMode="auto">
          <a:xfrm>
            <a:off x="858838" y="1533525"/>
            <a:ext cx="976313" cy="17113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新宋体" panose="02010609030101010101" pitchFamily="49" charset="-122"/>
                <a:cs typeface="+mn-cs"/>
              </a:rPr>
              <a:t> 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新宋体" panose="02010609030101010101" pitchFamily="49" charset="-122"/>
                <a:cs typeface="+mn-cs"/>
              </a:rPr>
              <a:t>特点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80604020202020204" pitchFamily="34" charset="0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13316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388B73D3-8B05-4F0E-8E14-1C0C9D3F31B4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459788" y="4479925"/>
            <a:ext cx="1841500" cy="177800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6865" name="Text Box 2"/>
          <p:cNvSpPr txBox="1"/>
          <p:nvPr/>
        </p:nvSpPr>
        <p:spPr>
          <a:xfrm>
            <a:off x="1628775" y="2216150"/>
            <a:ext cx="7708900" cy="11064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药物不良反应的发生率，</a:t>
            </a:r>
            <a:endParaRPr lang="zh-CN" altLang="en-US" sz="32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32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   随年龄增长而增加。</a:t>
            </a:r>
            <a:endParaRPr lang="zh-CN" altLang="en-US" sz="32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5843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第三节  老年人的药物不良反应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14339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611AC3FB-975D-48D1-A2AF-FA9ED9B3A32A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108825" y="3533775"/>
            <a:ext cx="3044825" cy="3154363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534988" y="3744913"/>
            <a:ext cx="4718050" cy="2732088"/>
          </a:xfrm>
          <a:prstGeom prst="round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7890" name="Text Box 2"/>
          <p:cNvSpPr txBox="1"/>
          <p:nvPr/>
        </p:nvSpPr>
        <p:spPr>
          <a:xfrm>
            <a:off x="1744663" y="2311400"/>
            <a:ext cx="6288087" cy="9794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、多药合用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第三节  老年人的药物不良反应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15364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68628777-B055-45B1-AFA4-C69EE564469D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7893" name="AutoShape 3"/>
          <p:cNvSpPr/>
          <p:nvPr/>
        </p:nvSpPr>
        <p:spPr>
          <a:xfrm>
            <a:off x="665163" y="1214438"/>
            <a:ext cx="7072312" cy="7921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</a:ln>
          <a:effectLst>
            <a:outerShdw dist="35921" dir="2699999" algn="ctr" rotWithShape="0">
              <a:srgbClr val="808080"/>
            </a:outerShdw>
          </a:effectLst>
        </p:spPr>
        <p:txBody>
          <a:bodyPr anchor="ctr" anchorCtr="0"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80604020202020204" pitchFamily="34" charset="0"/>
                <a:ea typeface="新宋体" panose="02010609030101010101" pitchFamily="49" charset="-122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80604020202020204" pitchFamily="34" charset="0"/>
              <a:ea typeface="新宋体" panose="02010609030101010101" pitchFamily="49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Arial" panose="02080604020202020204" pitchFamily="34" charset="0"/>
                <a:ea typeface="新宋体" panose="02010609030101010101" pitchFamily="49" charset="-122"/>
              </a:rPr>
              <a:t>一、</a:t>
            </a:r>
            <a:r>
              <a:rPr lang="zh-CN" altLang="en-US" sz="3200" b="1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药物不良反应发生率高的原因</a:t>
            </a:r>
            <a:endParaRPr lang="zh-CN" altLang="en-US" sz="32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algn="ctr"/>
            <a:endParaRPr lang="zh-CN" altLang="en-US" sz="3200" b="1" dirty="0">
              <a:solidFill>
                <a:schemeClr val="bg1"/>
              </a:solidFill>
              <a:latin typeface="Arial" panose="02080604020202020204" pitchFamily="34" charset="0"/>
              <a:ea typeface="新宋体" panose="02010609030101010101" pitchFamily="49" charset="-122"/>
            </a:endParaRPr>
          </a:p>
        </p:txBody>
      </p:sp>
      <p:graphicFrame>
        <p:nvGraphicFramePr>
          <p:cNvPr id="5" name="表格 4"/>
          <p:cNvGraphicFramePr/>
          <p:nvPr/>
        </p:nvGraphicFramePr>
        <p:xfrm>
          <a:off x="2460625" y="2952750"/>
          <a:ext cx="4857750" cy="26066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70075"/>
                <a:gridCol w="2987675"/>
              </a:tblGrid>
              <a:tr h="521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/>
                        <a:t>用药种数</a:t>
                      </a:r>
                      <a:endParaRPr lang="zh-CN" altLang="en-US" sz="2800" b="1"/>
                    </a:p>
                  </a:txBody>
                  <a:tcPr marT="46000" marB="460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/>
                        <a:t>不良反应发生率</a:t>
                      </a:r>
                      <a:endParaRPr lang="zh-CN" altLang="en-US" sz="2800" b="1"/>
                    </a:p>
                  </a:txBody>
                  <a:tcPr marT="46000" marB="46000"/>
                </a:tc>
              </a:tr>
              <a:tr h="521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2800" b="1">
                          <a:latin typeface="Arial" panose="02080604020202020204" pitchFamily="34" charset="0"/>
                        </a:rPr>
                        <a:t>&lt;</a:t>
                      </a:r>
                      <a:r>
                        <a:rPr lang="en-US" altLang="zh-CN" sz="2800" b="1">
                          <a:latin typeface="Arial" panose="02080604020202020204" pitchFamily="34" charset="0"/>
                        </a:rPr>
                        <a:t>5</a:t>
                      </a:r>
                      <a:endParaRPr lang="en-US" altLang="zh-CN" sz="2800" b="1">
                        <a:latin typeface="Arial" panose="02080604020202020204" pitchFamily="34" charset="0"/>
                      </a:endParaRPr>
                    </a:p>
                  </a:txBody>
                  <a:tcPr marT="46000" marB="460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4.2%</a:t>
                      </a:r>
                      <a:endParaRPr lang="en-US" altLang="zh-CN" sz="2800" b="1"/>
                    </a:p>
                  </a:txBody>
                  <a:tcPr marT="46000" marB="46000"/>
                </a:tc>
              </a:tr>
              <a:tr h="521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5~10</a:t>
                      </a:r>
                      <a:endParaRPr lang="en-US" altLang="zh-CN" sz="2800" b="1"/>
                    </a:p>
                  </a:txBody>
                  <a:tcPr marT="46000" marB="460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10%</a:t>
                      </a:r>
                      <a:endParaRPr lang="en-US" altLang="zh-CN" sz="2800" b="1"/>
                    </a:p>
                  </a:txBody>
                  <a:tcPr marT="46000" marB="46000"/>
                </a:tc>
              </a:tr>
              <a:tr h="521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11~15</a:t>
                      </a:r>
                      <a:endParaRPr lang="en-US" altLang="zh-CN" sz="2800" b="1"/>
                    </a:p>
                  </a:txBody>
                  <a:tcPr marT="46000" marB="460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28%</a:t>
                      </a:r>
                      <a:endParaRPr lang="en-US" altLang="zh-CN" sz="2800" b="1"/>
                    </a:p>
                  </a:txBody>
                  <a:tcPr marT="46000" marB="46000"/>
                </a:tc>
              </a:tr>
              <a:tr h="52133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16~20</a:t>
                      </a:r>
                      <a:endParaRPr lang="en-US" altLang="zh-CN" sz="2800" b="1"/>
                    </a:p>
                  </a:txBody>
                  <a:tcPr marT="46000" marB="4600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2800" b="1"/>
                        <a:t>54%</a:t>
                      </a:r>
                      <a:endParaRPr lang="en-US" altLang="zh-CN" sz="2800" b="1"/>
                    </a:p>
                  </a:txBody>
                  <a:tcPr marT="46000" marB="46000"/>
                </a:tc>
              </a:tr>
            </a:tbl>
          </a:graphicData>
        </a:graphic>
      </p:graphicFrame>
      <p:sp>
        <p:nvSpPr>
          <p:cNvPr id="2" name="椭圆 1"/>
          <p:cNvSpPr/>
          <p:nvPr/>
        </p:nvSpPr>
        <p:spPr>
          <a:xfrm>
            <a:off x="8032750" y="3744913"/>
            <a:ext cx="1985963" cy="2265363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3" name="Text Box 2"/>
          <p:cNvSpPr txBox="1"/>
          <p:nvPr/>
        </p:nvSpPr>
        <p:spPr>
          <a:xfrm>
            <a:off x="1838325" y="2268538"/>
            <a:ext cx="6288088" cy="40497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、药动学改变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t</a:t>
            </a:r>
            <a:r>
              <a:rPr lang="en-US" altLang="zh-CN" sz="2800" b="1" baseline="-25000" dirty="0">
                <a:latin typeface="新宋体" panose="02010609030101010101" pitchFamily="49" charset="-122"/>
                <a:ea typeface="新宋体" panose="02010609030101010101" pitchFamily="49" charset="-122"/>
              </a:rPr>
              <a:t>1/2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延长，血浆药物浓度增高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、内环境稳定功能退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药物产生强烈作用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、对某些药物敏感性增高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中枢神经系统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、病理因素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、免疫系统的改变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第三节  老年人的药物不良反应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16387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DE7B55F0-F355-49B6-AB06-25C922E8FF00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8916" name="AutoShape 3"/>
          <p:cNvSpPr/>
          <p:nvPr/>
        </p:nvSpPr>
        <p:spPr>
          <a:xfrm>
            <a:off x="665163" y="1277938"/>
            <a:ext cx="7102475" cy="7921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</a:ln>
          <a:effectLst>
            <a:outerShdw dist="35921" dir="2699999" algn="ctr" rotWithShape="0">
              <a:srgbClr val="808080"/>
            </a:outerShdw>
          </a:effectLst>
        </p:spPr>
        <p:txBody>
          <a:bodyPr anchor="ctr" anchorCtr="0"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80604020202020204" pitchFamily="34" charset="0"/>
                <a:ea typeface="新宋体" panose="02010609030101010101" pitchFamily="49" charset="-122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80604020202020204" pitchFamily="34" charset="0"/>
              <a:ea typeface="新宋体" panose="02010609030101010101" pitchFamily="49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Arial" panose="02080604020202020204" pitchFamily="34" charset="0"/>
                <a:ea typeface="新宋体" panose="02010609030101010101" pitchFamily="49" charset="-122"/>
              </a:rPr>
              <a:t>一、</a:t>
            </a:r>
            <a:r>
              <a:rPr lang="zh-CN" altLang="en-US" sz="3200" b="1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宋体" panose="02010600030101010101" pitchFamily="2" charset="-122"/>
              </a:rPr>
              <a:t>药物不良反应发生率高的原因</a:t>
            </a:r>
            <a:endParaRPr lang="zh-CN" altLang="en-US" sz="32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algn="ctr"/>
            <a:endParaRPr lang="zh-CN" altLang="en-US" sz="3200" b="1" dirty="0">
              <a:solidFill>
                <a:schemeClr val="bg1"/>
              </a:solidFill>
              <a:latin typeface="Arial" panose="02080604020202020204" pitchFamily="34" charset="0"/>
              <a:ea typeface="新宋体" panose="0201060903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269163" y="4287838"/>
            <a:ext cx="2778125" cy="219075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Text Box 2"/>
          <p:cNvSpPr txBox="1"/>
          <p:nvPr/>
        </p:nvSpPr>
        <p:spPr>
          <a:xfrm>
            <a:off x="1584325" y="2216150"/>
            <a:ext cx="7521575" cy="4433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、药物不良反应的程度较严重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直立性低血压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→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晕厥、跌倒、损失（股骨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骨折，硬膜下血肿）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→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坠积性肺炎、肺栓塞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→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死亡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、最常引起不良反应的药物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镇痛药、抗凝药、抗抑郁药、降压药、抗帕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金森药、抗精神药、支气管扩张药、强心苷、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利尿药、非甾体类抗炎药、口服降糖药与镇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静催眠药。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8915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第三节  老年人的药物不良反应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17411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84E75CB9-3FCD-43A3-8798-CFC2B96AF2F8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39940" name="AutoShape 3"/>
          <p:cNvSpPr/>
          <p:nvPr/>
        </p:nvSpPr>
        <p:spPr>
          <a:xfrm>
            <a:off x="665163" y="1277938"/>
            <a:ext cx="8509000" cy="7921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</a:ln>
          <a:effectLst>
            <a:outerShdw dist="35921" dir="2699999" algn="ctr" rotWithShape="0">
              <a:srgbClr val="808080"/>
            </a:outerShdw>
          </a:effectLst>
        </p:spPr>
        <p:txBody>
          <a:bodyPr anchor="ctr" anchorCtr="0"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80604020202020204" pitchFamily="34" charset="0"/>
                <a:ea typeface="新宋体" panose="02010609030101010101" pitchFamily="49" charset="-122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80604020202020204" pitchFamily="34" charset="0"/>
              <a:ea typeface="新宋体" panose="02010609030101010101" pitchFamily="49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二、老年人药物不良反应中需注意的几个问题</a:t>
            </a:r>
            <a:endParaRPr lang="zh-CN" altLang="en-US" sz="3200" b="1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algn="ctr"/>
            <a:endParaRPr lang="zh-CN" altLang="en-US" sz="3200" b="1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017000" y="246063"/>
            <a:ext cx="1692275" cy="2284413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61" name="Text Box 2"/>
          <p:cNvSpPr txBox="1"/>
          <p:nvPr/>
        </p:nvSpPr>
        <p:spPr>
          <a:xfrm>
            <a:off x="1584325" y="2403475"/>
            <a:ext cx="7521575" cy="20034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、药物不良反应常疑似老年病的临床症状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容易与老年人常见病的症状相混淆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、要警惕老年人发生药物不良反应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9939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第三节  老年人的药物不良反应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18435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447E8579-CC42-4687-81CF-5ACC6687BD7F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0964" name="AutoShape 3"/>
          <p:cNvSpPr/>
          <p:nvPr/>
        </p:nvSpPr>
        <p:spPr>
          <a:xfrm>
            <a:off x="665163" y="1277938"/>
            <a:ext cx="8509000" cy="792162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</a:ln>
          <a:effectLst>
            <a:outerShdw dist="35921" dir="2699999" algn="ctr" rotWithShape="0">
              <a:srgbClr val="808080"/>
            </a:outerShdw>
          </a:effectLst>
        </p:spPr>
        <p:txBody>
          <a:bodyPr anchor="ctr" anchorCtr="0"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80604020202020204" pitchFamily="34" charset="0"/>
                <a:ea typeface="新宋体" panose="02010609030101010101" pitchFamily="49" charset="-122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80604020202020204" pitchFamily="34" charset="0"/>
              <a:ea typeface="新宋体" panose="02010609030101010101" pitchFamily="49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宋体" panose="02010600030101010101" pitchFamily="2" charset="-122"/>
              </a:rPr>
              <a:t>二、老年人药物不良反应中需注意的几个问题</a:t>
            </a:r>
            <a:endParaRPr lang="zh-CN" altLang="en-US" sz="3200" b="1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  <a:sym typeface="宋体" panose="02010600030101010101" pitchFamily="2" charset="-122"/>
            </a:endParaRPr>
          </a:p>
          <a:p>
            <a:pPr algn="ctr"/>
            <a:endParaRPr lang="zh-CN" altLang="en-US" sz="3200" b="1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756525" y="4035425"/>
            <a:ext cx="2409825" cy="220980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5" name="Text Box 2"/>
          <p:cNvSpPr txBox="1"/>
          <p:nvPr/>
        </p:nvSpPr>
        <p:spPr>
          <a:xfrm>
            <a:off x="1881188" y="1533525"/>
            <a:ext cx="7521575" cy="366553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、明确用药指征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1985年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WHO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肯尼亚合理用药专家会议指出：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“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合理用药要求患者接受的药物适应其临床需要，药物剂量应符合患者的个体化要求，疗程适当，药物对患者及社区最低廉。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”</a:t>
            </a:r>
            <a:endParaRPr lang="en-US" altLang="zh-CN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0963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第四节  老年人用药原则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19459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E29D87C8-B800-4F3B-B446-5146A8DC2A66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505700" y="4092575"/>
            <a:ext cx="2982913" cy="2284413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3009" name="Text Box 2"/>
          <p:cNvSpPr txBox="1"/>
          <p:nvPr/>
        </p:nvSpPr>
        <p:spPr>
          <a:xfrm>
            <a:off x="1633538" y="1533525"/>
            <a:ext cx="8189912" cy="26003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、个体化、小剂量用药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《中国药典》规定：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“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60-80岁的老年人约为成年人剂量的3/4，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80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岁以上老年人约为成人剂量的2/3。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”</a:t>
            </a:r>
            <a:endParaRPr lang="en-US" altLang="zh-CN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第四节  老年人用药原则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0483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ED8BA87C-D40E-4477-89CA-0A6C8538807C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018213" y="4254500"/>
            <a:ext cx="4283075" cy="2357438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86815" y="2966720"/>
            <a:ext cx="3562985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医医学科的理解</a:t>
            </a:r>
            <a:endParaRPr lang="zh-CN" altLang="en-US" strike="noStrike" noProof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r>
              <a: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老年</a:t>
            </a:r>
            <a:r>
              <a:rPr lang="zh-CN" altLang="en-US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老年医学科的理解医学科的理解</a:t>
            </a:r>
            <a:endParaRPr lang="zh-CN" altLang="en-US" strike="noStrike" noProof="1" dirty="0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2916555" y="228600"/>
            <a:ext cx="7493000" cy="5240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3200"/>
              <a:t>    老年医学科是一个专门为老年人设立的医疗服务科室，是针对老年患者多病共存，慢性疾病为主为特点的多学科合作诊疗团队。其宗旨是为老年病人提供全面的医疗和健康管理服务，主要治疗内容包括老年多发病，慢性病，如冠心病、高血压、心衰、急性心肌梗死、脑梗死，肺炎、</a:t>
            </a:r>
            <a:r>
              <a:rPr lang="zh-CN" altLang="en-US" sz="3200"/>
              <a:t>肺气肿</a:t>
            </a:r>
            <a:r>
              <a:rPr lang="en-US" altLang="zh-CN" sz="3200"/>
              <a:t>、肾功能不全、糖尿病等，擅长心脑血管病介入治疗</a:t>
            </a:r>
            <a:endParaRPr lang="en-US" altLang="zh-CN" sz="3200"/>
          </a:p>
        </p:txBody>
      </p:sp>
      <p:sp>
        <p:nvSpPr>
          <p:cNvPr id="6" name="文本框 5"/>
          <p:cNvSpPr txBox="1"/>
          <p:nvPr/>
        </p:nvSpPr>
        <p:spPr>
          <a:xfrm>
            <a:off x="189865" y="2134870"/>
            <a:ext cx="2301875" cy="4616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/>
              <a:t>老年医学科理解</a:t>
            </a:r>
            <a:endParaRPr lang="zh-CN" altLang="en-US" sz="3200"/>
          </a:p>
        </p:txBody>
      </p:sp>
    </p:spTree>
  </p:cSld>
  <p:clrMapOvr>
    <a:masterClrMapping/>
  </p:clrMapOvr>
  <p:transition spd="med">
    <p:split orient="vert"/>
    <p:sndAc>
      <p:stSnd>
        <p:snd r:embed="rId1" name="breeze.wav"/>
      </p:stSnd>
    </p:sndAc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4033" name="Text Box 2"/>
          <p:cNvSpPr txBox="1"/>
          <p:nvPr/>
        </p:nvSpPr>
        <p:spPr>
          <a:xfrm>
            <a:off x="1416050" y="1533525"/>
            <a:ext cx="8407400" cy="4179888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、药物种类易少勿多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solidFill>
                  <a:srgbClr val="00B05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原则：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）掌握药物的局限性，剔除对某些疾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   相应效果的药物；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）抓主要矛盾选主要药物；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）选用有兼顾治疗作用的药物；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）减少和控制非处方药。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第四节  老年人用药原则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1507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591412B7-E633-479D-A4B2-0324CDD4749C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38188" y="4092575"/>
            <a:ext cx="2087563" cy="1931988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5057" name="Text Box 2"/>
          <p:cNvSpPr txBox="1"/>
          <p:nvPr/>
        </p:nvSpPr>
        <p:spPr>
          <a:xfrm>
            <a:off x="1212850" y="1397000"/>
            <a:ext cx="8624888" cy="25146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、择时用药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硝酸脂类</a:t>
            </a: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---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晚上     洋地黄类</a:t>
            </a: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---------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上午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铁剂</a:t>
            </a: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------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下午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7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点   优降糖、糖适平</a:t>
            </a: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---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餐前半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h</a:t>
            </a:r>
            <a:endParaRPr lang="en-US" altLang="zh-CN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二甲双胍</a:t>
            </a: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---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饭后     放射性碘（甲亢）</a:t>
            </a: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--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上午 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第四节  老年人用药原则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2531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BE6C5D36-95B8-43DA-8450-841750FADF81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346700" y="3667125"/>
            <a:ext cx="2747963" cy="285115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2382838" y="3667125"/>
            <a:ext cx="3644900" cy="2773363"/>
          </a:xfrm>
          <a:prstGeom prst="ellipse">
            <a:avLst/>
          </a:prstGeom>
          <a:blipFill rotWithShape="1"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1" name="Text Box 2"/>
          <p:cNvSpPr txBox="1"/>
          <p:nvPr/>
        </p:nvSpPr>
        <p:spPr>
          <a:xfrm>
            <a:off x="1481138" y="1611313"/>
            <a:ext cx="8285162" cy="40084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、重视老年人的依从性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11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）不服药或不按时服药；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）服错药或服用以前处方的药物、自购的非处方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 药，或服用家庭中其他成员的药物；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）多服药或少服药；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）过早停药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5059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第四节  老年人用药原则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3555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FC311268-685E-4889-AF9B-DCAA0593B854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321675" y="4695825"/>
            <a:ext cx="1890713" cy="1871663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062" name="AutoShape 3"/>
          <p:cNvSpPr>
            <a:spLocks noChangeArrowheads="1"/>
          </p:cNvSpPr>
          <p:nvPr/>
        </p:nvSpPr>
        <p:spPr bwMode="auto">
          <a:xfrm>
            <a:off x="827088" y="1905000"/>
            <a:ext cx="506413" cy="4006850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新宋体" panose="02010609030101010101" pitchFamily="49" charset="-122"/>
                <a:cs typeface="+mn-cs"/>
              </a:rPr>
              <a:t>非依从性表现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80604020202020204" pitchFamily="34" charset="0"/>
              <a:ea typeface="新宋体" panose="02010609030101010101" pitchFamily="49" charset="-122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7105" name="Text Box 2"/>
          <p:cNvSpPr txBox="1"/>
          <p:nvPr/>
        </p:nvSpPr>
        <p:spPr>
          <a:xfrm>
            <a:off x="1171575" y="1312863"/>
            <a:ext cx="8880475" cy="51863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、重视老年人的依从性    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）老年患者的治疗方案尽可能简化，便于患者领会与接受；</a:t>
            </a:r>
            <a:endParaRPr lang="zh-CN" altLang="en-US" sz="24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 并要耐心向患者解释清楚，必要时写出简单明了的说明。</a:t>
            </a:r>
            <a:endParaRPr lang="zh-CN" altLang="en-US" sz="24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）药物制剂以醑剂、糖浆剂或溶液剂较好，因为片剂或胶囊</a:t>
            </a:r>
            <a:endParaRPr lang="zh-CN" altLang="en-US" sz="24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 剂有时难以吞咽；</a:t>
            </a:r>
            <a:endParaRPr lang="zh-CN" altLang="en-US" sz="24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）药物的名称与用法都应用大的字体写清楚，难以记住的药</a:t>
            </a:r>
            <a:endParaRPr lang="zh-CN" altLang="en-US" sz="24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 名可用形象化的颜色、编号或名称来代表。</a:t>
            </a:r>
            <a:endParaRPr lang="zh-CN" altLang="en-US" sz="24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）药瓶要便于打开使用，剩余不用的旧药及时回收；</a:t>
            </a:r>
            <a:endParaRPr lang="zh-CN" altLang="en-US" sz="24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5</a:t>
            </a:r>
            <a:r>
              <a:rPr lang="zh-CN" altLang="en-US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）家属、亲友、邻居应对患者老年痴呆、抑郁症或独居的老</a:t>
            </a:r>
            <a:endParaRPr lang="zh-CN" altLang="en-US" sz="24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 年患者用药进行督促。</a:t>
            </a:r>
            <a:endParaRPr lang="zh-CN" altLang="en-US" sz="24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6083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第四节  老年人用药原则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4579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F9B3B96F-36FF-406A-A2C3-9258C4C5192F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46085" name="AutoShape 3"/>
          <p:cNvSpPr>
            <a:spLocks noChangeArrowheads="1"/>
          </p:cNvSpPr>
          <p:nvPr/>
        </p:nvSpPr>
        <p:spPr bwMode="auto">
          <a:xfrm>
            <a:off x="534988" y="1779588"/>
            <a:ext cx="636588" cy="43529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新宋体" panose="02010609030101010101" pitchFamily="49" charset="-122"/>
                <a:cs typeface="+mn-cs"/>
              </a:rPr>
              <a:t>提高依从性注意事项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80604020202020204" pitchFamily="34" charset="0"/>
              <a:ea typeface="新宋体" panose="02010609030101010101" pitchFamily="49" charset="-122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29" name="Text Box 2"/>
          <p:cNvSpPr txBox="1"/>
          <p:nvPr/>
        </p:nvSpPr>
        <p:spPr>
          <a:xfrm>
            <a:off x="1171575" y="1589088"/>
            <a:ext cx="8623300" cy="30781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、密切观察和预防药物的不良反应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）精神症状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）直立性低血压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）耳毒性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）尿潴留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7107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第四节  老年人用药原则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5603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88DAAD23-338A-4115-91E5-C49827430793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6180138" y="3375025"/>
            <a:ext cx="4121150" cy="2854325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3" name="Text Box 2"/>
          <p:cNvSpPr txBox="1"/>
          <p:nvPr/>
        </p:nvSpPr>
        <p:spPr>
          <a:xfrm>
            <a:off x="1952625" y="1557338"/>
            <a:ext cx="7521575" cy="515302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、抗生素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、消炎止痛药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、强心药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、降压药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5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、利尿药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6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、抗心律失常药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7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、抗凝药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8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、β受体阻滞剂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9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、血管紧张素转换酶抑制剂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10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、抗癫痫药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11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、精神药物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1941513" y="188913"/>
            <a:ext cx="7037388" cy="121443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第五节  常见药物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在老年人中使用的注意事项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6627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7DEE6846-03E8-4D35-B126-5EAF1611BFAD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659688" y="4557713"/>
            <a:ext cx="2771775" cy="1754188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0177" name="Text Box 2"/>
          <p:cNvSpPr txBox="1"/>
          <p:nvPr/>
        </p:nvSpPr>
        <p:spPr>
          <a:xfrm>
            <a:off x="1566863" y="1577975"/>
            <a:ext cx="8459787" cy="49085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、抗生素       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）感染的病原体种类不同。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）老年人体内水分少，肾功能差，容易在用药剂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 量与青年人相同的条件下造成高血药浓度和毒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 性反应。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）体外试验敏感而实际疗效却不肯定，因为老年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 人的免疫球蛋白水平低，防御功能差。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）广谱抗生素易导致肠道菌群失调。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49155" name="AutoShape 3"/>
          <p:cNvSpPr>
            <a:spLocks noChangeArrowheads="1"/>
          </p:cNvSpPr>
          <p:nvPr/>
        </p:nvSpPr>
        <p:spPr bwMode="auto">
          <a:xfrm>
            <a:off x="2030413" y="188913"/>
            <a:ext cx="7373938" cy="121443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第五节  常见药物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在老年人中使用的注意事项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7651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AA430E1E-D069-4258-BD2F-435109E87821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50180" name="AutoShape 3"/>
          <p:cNvSpPr/>
          <p:nvPr/>
        </p:nvSpPr>
        <p:spPr>
          <a:xfrm>
            <a:off x="827088" y="2101850"/>
            <a:ext cx="725487" cy="4251325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</a:ln>
          <a:effectLst>
            <a:outerShdw dist="35921" dir="2699999" algn="ctr" rotWithShape="0">
              <a:srgbClr val="808080"/>
            </a:outerShdw>
          </a:effectLst>
        </p:spPr>
        <p:txBody>
          <a:bodyPr anchor="ctr" anchorCtr="0"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" panose="02080604020202020204" pitchFamily="34" charset="0"/>
                <a:ea typeface="新宋体" panose="02010609030101010101" pitchFamily="49" charset="-122"/>
              </a:rPr>
              <a:t> </a:t>
            </a:r>
            <a:endParaRPr lang="en-US" altLang="zh-CN" sz="3600" b="1" dirty="0">
              <a:solidFill>
                <a:schemeClr val="bg1"/>
              </a:solidFill>
              <a:latin typeface="Arial" panose="02080604020202020204" pitchFamily="34" charset="0"/>
              <a:ea typeface="新宋体" panose="02010609030101010101" pitchFamily="49" charset="-122"/>
            </a:endParaRPr>
          </a:p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Arial" panose="02080604020202020204" pitchFamily="34" charset="0"/>
                <a:ea typeface="新宋体" panose="02010609030101010101" pitchFamily="49" charset="-122"/>
              </a:rPr>
              <a:t>与青年人不同之处</a:t>
            </a:r>
            <a:endParaRPr lang="zh-CN" altLang="en-US" sz="32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 algn="ctr"/>
            <a:endParaRPr lang="zh-CN" altLang="en-US" sz="3200" b="1" dirty="0">
              <a:solidFill>
                <a:schemeClr val="bg1"/>
              </a:solidFill>
              <a:latin typeface="Arial" panose="02080604020202020204" pitchFamily="34" charset="0"/>
              <a:ea typeface="新宋体" panose="02010609030101010101" pitchFamily="49" charset="-122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864600" y="4878388"/>
            <a:ext cx="1436688" cy="1474788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1" name="Text Box 2"/>
          <p:cNvSpPr txBox="1"/>
          <p:nvPr/>
        </p:nvSpPr>
        <p:spPr>
          <a:xfrm>
            <a:off x="1325563" y="1550988"/>
            <a:ext cx="8747125" cy="50736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、消炎止痛药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小心调整剂量和给药时间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、强心药、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视肾功能而定，肌酐清除率为主要用药参考   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指标。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、降压药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直立性低血压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----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可乐定、甲基多巴、胍乙啶、                  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               利血平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血药浓度高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------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钙拮抗剂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0179" name="AutoShape 3"/>
          <p:cNvSpPr>
            <a:spLocks noChangeArrowheads="1"/>
          </p:cNvSpPr>
          <p:nvPr/>
        </p:nvSpPr>
        <p:spPr bwMode="auto">
          <a:xfrm>
            <a:off x="693738" y="188913"/>
            <a:ext cx="9737725" cy="121443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第五节  常见药物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在老年人中使用的注意事项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8675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25E0111C-0A0A-4F16-A604-A2171601F19B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9131300" y="1550988"/>
            <a:ext cx="1449388" cy="131445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2225" name="Text Box 2"/>
          <p:cNvSpPr txBox="1"/>
          <p:nvPr/>
        </p:nvSpPr>
        <p:spPr>
          <a:xfrm>
            <a:off x="1292225" y="1703388"/>
            <a:ext cx="8105775" cy="353853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5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、利尿药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）注意电解质及代谢方面不良反应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ACEI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、钙拮抗剂或β受体阻滞剂配合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6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、抗心律失常药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减少用量 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7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、抗凝药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solidFill>
                  <a:srgbClr val="00B05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华法林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减少用量，</a:t>
            </a:r>
            <a:r>
              <a:rPr lang="zh-CN" altLang="en-US" sz="2800" b="1" dirty="0">
                <a:solidFill>
                  <a:srgbClr val="00B05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肝素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可适当增加用量。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2000250" y="188913"/>
            <a:ext cx="6684963" cy="121443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第五节  常见药物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在老年人中使用的注意事项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9699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3C60C28E-1FEA-4B81-96FC-985FC7F4ABC0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396288" y="4594225"/>
            <a:ext cx="2168525" cy="188595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49" name="Text Box 2"/>
          <p:cNvSpPr txBox="1"/>
          <p:nvPr/>
        </p:nvSpPr>
        <p:spPr>
          <a:xfrm>
            <a:off x="1046163" y="1844675"/>
            <a:ext cx="8596312" cy="40497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8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、β受体阻滞剂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无需调整剂量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9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、血管紧张素转换酶抑制剂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肾功能衰竭、血钾过高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10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、抗癫痫药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苯妥英钠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---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游离药物浓度增加，血浆半衰期延长。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endParaRPr lang="en-US" altLang="zh-CN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11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、精神药物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敏感，半衰期延长。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2227" name="AutoShape 3"/>
          <p:cNvSpPr>
            <a:spLocks noChangeArrowheads="1"/>
          </p:cNvSpPr>
          <p:nvPr/>
        </p:nvSpPr>
        <p:spPr bwMode="auto">
          <a:xfrm>
            <a:off x="1676400" y="261938"/>
            <a:ext cx="7551738" cy="1214438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第五节  常见药物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在老年人中使用的注意事项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30723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B56E1E15-7750-43E8-ACCC-E6E138FAFCE2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777163" y="4837113"/>
            <a:ext cx="2771775" cy="1754188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/>
        </p:nvSpPr>
        <p:spPr>
          <a:xfrm>
            <a:off x="1212215" y="1898015"/>
            <a:ext cx="8359775" cy="436562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/>
              <a:t>     </a:t>
            </a:r>
            <a:r>
              <a:rPr lang="zh-CN" altLang="en-US" sz="3200"/>
              <a:t>老年病科配备医护人员</a:t>
            </a:r>
            <a:r>
              <a:rPr lang="en-US" altLang="zh-CN" sz="3200"/>
              <a:t>30</a:t>
            </a:r>
            <a:r>
              <a:rPr lang="zh-CN" altLang="en-US" sz="3200"/>
              <a:t>余人，拥有丰富的老年及老年重症治疗临床经验；老年病科配备了中央心电监护系统，血氧监测、高流速吸氧、中心供氧系统等高端医疗设备，老年病科通过个体化的诊治方式、整合式的解决方案、多学科的健康管理，建立</a:t>
            </a:r>
            <a:r>
              <a:rPr lang="en-US" altLang="zh-CN" sz="3200"/>
              <a:t>“</a:t>
            </a:r>
            <a:r>
              <a:rPr lang="zh-CN" altLang="en-US" sz="3200"/>
              <a:t>医疗、心理、身体</a:t>
            </a:r>
            <a:r>
              <a:rPr lang="en-US" altLang="zh-CN" sz="3200"/>
              <a:t>“</a:t>
            </a:r>
            <a:r>
              <a:rPr lang="zh-CN" altLang="en-US" sz="3200"/>
              <a:t>三位一体的医疗诊疗服务体系，为患者提供更便捷的就医服务。科室全体医护人员。</a:t>
            </a:r>
            <a:endParaRPr lang="zh-CN" altLang="en-US" sz="3200"/>
          </a:p>
        </p:txBody>
      </p:sp>
      <p:sp>
        <p:nvSpPr>
          <p:cNvPr id="5" name="文本框 4"/>
          <p:cNvSpPr txBox="1"/>
          <p:nvPr/>
        </p:nvSpPr>
        <p:spPr>
          <a:xfrm>
            <a:off x="1183005" y="1511935"/>
            <a:ext cx="4968875" cy="5676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3200"/>
              <a:t>老年医学科介绍：</a:t>
            </a:r>
            <a:endParaRPr lang="zh-CN" altLang="en-US" sz="3200"/>
          </a:p>
        </p:txBody>
      </p:sp>
    </p:spTree>
  </p:cSld>
  <p:clrMapOvr>
    <a:masterClrMapping/>
  </p:clrMapOvr>
  <p:transition spd="med">
    <p:split orient="vert"/>
    <p:sndAc>
      <p:stSnd>
        <p:snd r:embed="rId1" name="breeze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Picture 4" descr="E:\照片各种报名申请以及照片\三院门诊大楼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-870316" y="-123987"/>
            <a:ext cx="11763379" cy="78324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298" name="TextBox 14"/>
          <p:cNvSpPr txBox="1"/>
          <p:nvPr/>
        </p:nvSpPr>
        <p:spPr>
          <a:xfrm>
            <a:off x="2717800" y="5894388"/>
            <a:ext cx="4278313" cy="706437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rgbClr val="808080"/>
            </a:outerShdw>
          </a:effectLst>
        </p:spPr>
        <p:txBody>
          <a:bodyPr anchor="ctr" anchorCtr="0"/>
          <a:p>
            <a:pPr algn="ctr">
              <a:buClrTx/>
            </a:pPr>
            <a:r>
              <a:rPr lang="zh-CN" altLang="en-US" sz="4000" b="1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感谢聆听！</a:t>
            </a:r>
            <a:endParaRPr lang="zh-CN" altLang="en-US" sz="4000" b="1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5299" name="文本框 94214"/>
          <p:cNvSpPr txBox="1"/>
          <p:nvPr/>
        </p:nvSpPr>
        <p:spPr>
          <a:xfrm>
            <a:off x="4052888" y="219075"/>
            <a:ext cx="2582862" cy="7302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endParaRPr lang="en-US" altLang="zh-CN" b="1" dirty="0">
              <a:solidFill>
                <a:schemeClr val="hlin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endParaRPr lang="en-US" altLang="zh-CN" b="1" dirty="0">
              <a:solidFill>
                <a:schemeClr val="hlink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2772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27694C32-5165-4BD6-A27C-6C0439219F4D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>
    <p:pull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AutoShape 3"/>
          <p:cNvSpPr>
            <a:spLocks noChangeArrowheads="1"/>
          </p:cNvSpPr>
          <p:nvPr/>
        </p:nvSpPr>
        <p:spPr bwMode="auto">
          <a:xfrm>
            <a:off x="1855788" y="547688"/>
            <a:ext cx="7169150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基本内容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7650" name="文本框 10243"/>
          <p:cNvSpPr txBox="1"/>
          <p:nvPr/>
        </p:nvSpPr>
        <p:spPr>
          <a:xfrm>
            <a:off x="1071563" y="1524000"/>
            <a:ext cx="9085262" cy="260159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7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宋体" panose="02010600030101010101" pitchFamily="2" charset="-122"/>
              </a:rPr>
              <a:t>▲</a:t>
            </a:r>
            <a:r>
              <a:rPr lang="zh-CN" altLang="en-US" sz="32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掌握老年人合理用药的基本原则和注意事项；</a:t>
            </a:r>
            <a:r>
              <a:rPr lang="zh-CN" altLang="en-US" sz="3200" b="1" dirty="0">
                <a:solidFill>
                  <a:srgbClr val="C000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宋体" panose="02010600030101010101" pitchFamily="2" charset="-122"/>
              </a:rPr>
              <a:t>▲</a:t>
            </a:r>
            <a:r>
              <a:rPr lang="zh-CN" altLang="en-US" sz="32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熟悉老年人常用药物的不良反应；</a:t>
            </a:r>
            <a:endParaRPr lang="zh-CN" altLang="en-US" sz="32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3200" b="1" dirty="0">
                <a:solidFill>
                  <a:srgbClr val="00B05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宋体" panose="02010600030101010101" pitchFamily="2" charset="-122"/>
              </a:rPr>
              <a:t>▲</a:t>
            </a:r>
            <a:r>
              <a:rPr lang="zh-CN" altLang="en-US" sz="32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了解老年人的药动学和药效学特点。</a:t>
            </a:r>
            <a:endParaRPr lang="zh-CN" altLang="en-US" sz="32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5123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6884FF0C-EA6D-4780-BA12-AD2AD6984A6E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</p:spTree>
  </p:cSld>
  <p:clrMapOvr>
    <a:masterClrMapping/>
  </p:clrMapOvr>
  <p:transition>
    <p:pull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104287" tIns="52144" rIns="104287" bIns="52144" anchor="ctr" anchorCtr="0"/>
          <a:p>
            <a:r>
              <a:rPr lang="zh-CN" altLang="en-US" sz="4000" b="1" dirty="0">
                <a:solidFill>
                  <a:srgbClr val="FF0000"/>
                </a:solidFill>
                <a:ea typeface="新宋体" panose="02010609030101010101" pitchFamily="49" charset="-122"/>
              </a:rPr>
              <a:t>流行病学</a:t>
            </a:r>
            <a:endParaRPr lang="zh-CN" altLang="en-US" sz="4000" b="1" dirty="0">
              <a:solidFill>
                <a:srgbClr val="FF0000"/>
              </a:solidFill>
              <a:ea typeface="新宋体" panose="02010609030101010101" pitchFamily="49" charset="-122"/>
            </a:endParaRPr>
          </a:p>
        </p:txBody>
      </p:sp>
      <p:sp>
        <p:nvSpPr>
          <p:cNvPr id="27651" name="AutoShape 3"/>
          <p:cNvSpPr>
            <a:spLocks noChangeArrowheads="1"/>
          </p:cNvSpPr>
          <p:nvPr/>
        </p:nvSpPr>
        <p:spPr bwMode="auto">
          <a:xfrm>
            <a:off x="1825625" y="558800"/>
            <a:ext cx="7169150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宋体" panose="02010600030101010101" pitchFamily="2" charset="-122"/>
                <a:cs typeface="+mn-cs"/>
              </a:rPr>
              <a:t>概      述</a:t>
            </a:r>
            <a:endParaRPr kumimoji="0" lang="zh-CN" altLang="en-US" sz="21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8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675" name="文本框 10243"/>
          <p:cNvSpPr txBox="1"/>
          <p:nvPr/>
        </p:nvSpPr>
        <p:spPr>
          <a:xfrm>
            <a:off x="1071563" y="1565275"/>
            <a:ext cx="9085262" cy="39909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16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宋体" panose="02010600030101010101" pitchFamily="2" charset="-122"/>
              </a:rPr>
              <a:t>▲</a:t>
            </a:r>
            <a:r>
              <a:rPr lang="zh-CN" altLang="en-US" sz="32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zh-CN" altLang="en-US" sz="32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全球面临人口老龄化问题</a:t>
            </a:r>
            <a:endParaRPr lang="zh-CN" altLang="en-US" sz="32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200" b="1" dirty="0">
                <a:solidFill>
                  <a:schemeClr val="hlin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宋体" panose="02010600030101010101" pitchFamily="2" charset="-122"/>
              </a:rPr>
              <a:t>▲</a:t>
            </a:r>
            <a:r>
              <a:rPr lang="zh-CN" altLang="en-US" sz="3200" b="1" dirty="0">
                <a:solidFill>
                  <a:schemeClr val="hlink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</a:t>
            </a:r>
            <a:r>
              <a:rPr lang="zh-CN" altLang="en-US" sz="32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药品市场的最大消费人群</a:t>
            </a:r>
            <a:endParaRPr lang="zh-CN" altLang="en-US" sz="32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宋体" panose="02010600030101010101" pitchFamily="2" charset="-122"/>
              </a:rPr>
              <a:t> ▲ </a:t>
            </a:r>
            <a:r>
              <a:rPr lang="zh-CN" altLang="en-US" sz="3200" b="1" dirty="0">
                <a:latin typeface="新宋体" panose="02010609030101010101" pitchFamily="49" charset="-122"/>
                <a:ea typeface="新宋体" panose="02010609030101010101" pitchFamily="49" charset="-122"/>
                <a:sym typeface="宋体" panose="02010600030101010101" pitchFamily="2" charset="-122"/>
              </a:rPr>
              <a:t>用药具有特殊性</a:t>
            </a:r>
            <a:endParaRPr lang="zh-CN" altLang="en-US" sz="3200" b="1" dirty="0">
              <a:latin typeface="新宋体" panose="02010609030101010101" pitchFamily="49" charset="-122"/>
              <a:ea typeface="新宋体" panose="0201060903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宋体" panose="02010600030101010101" pitchFamily="2" charset="-122"/>
              </a:rPr>
              <a:t> ▲ </a:t>
            </a:r>
            <a:r>
              <a:rPr lang="zh-CN" altLang="en-US" sz="3200" b="1" dirty="0">
                <a:latin typeface="新宋体" panose="02010609030101010101" pitchFamily="49" charset="-122"/>
                <a:ea typeface="新宋体" panose="02010609030101010101" pitchFamily="49" charset="-122"/>
                <a:sym typeface="宋体" panose="02010600030101010101" pitchFamily="2" charset="-122"/>
              </a:rPr>
              <a:t>常患多种疾病</a:t>
            </a:r>
            <a:endParaRPr lang="zh-CN" altLang="en-US" sz="3200" b="1" dirty="0">
              <a:latin typeface="新宋体" panose="02010609030101010101" pitchFamily="49" charset="-122"/>
              <a:ea typeface="新宋体" panose="02010609030101010101" pitchFamily="49" charset="-122"/>
              <a:sym typeface="宋体" panose="02010600030101010101" pitchFamily="2" charset="-122"/>
            </a:endParaRPr>
          </a:p>
          <a:p>
            <a:pPr>
              <a:lnSpc>
                <a:spcPct val="160000"/>
              </a:lnSpc>
            </a:pPr>
            <a:r>
              <a:rPr lang="zh-CN" altLang="en-US" sz="32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  <a:sym typeface="宋体" panose="02010600030101010101" pitchFamily="2" charset="-122"/>
              </a:rPr>
              <a:t> ▲ </a:t>
            </a:r>
            <a:r>
              <a:rPr lang="zh-CN" altLang="en-US" sz="3200" b="1" dirty="0">
                <a:latin typeface="新宋体" panose="02010609030101010101" pitchFamily="49" charset="-122"/>
                <a:ea typeface="新宋体" panose="02010609030101010101" pitchFamily="49" charset="-122"/>
                <a:sym typeface="宋体" panose="02010600030101010101" pitchFamily="2" charset="-122"/>
              </a:rPr>
              <a:t>药物不良反应多见</a:t>
            </a:r>
            <a:endParaRPr lang="zh-CN" altLang="en-US" sz="3200" b="1" dirty="0">
              <a:latin typeface="新宋体" panose="02010609030101010101" pitchFamily="49" charset="-122"/>
              <a:ea typeface="新宋体" panose="02010609030101010101" pitchFamily="49" charset="-122"/>
              <a:sym typeface="宋体" panose="02010600030101010101" pitchFamily="2" charset="-122"/>
            </a:endParaRPr>
          </a:p>
        </p:txBody>
      </p:sp>
      <p:sp>
        <p:nvSpPr>
          <p:cNvPr id="6148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463AE5E4-281E-411C-B9B7-34CA3C82EE05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7108825" y="3333750"/>
            <a:ext cx="3044825" cy="304165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7" name="Text Box 2"/>
          <p:cNvSpPr txBox="1"/>
          <p:nvPr/>
        </p:nvSpPr>
        <p:spPr>
          <a:xfrm>
            <a:off x="2692400" y="1671638"/>
            <a:ext cx="6708775" cy="32448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1、胃酸分泌减少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2、小肠运动减少 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、生物利用度 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4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、胃壁中多巴脱羧酶的含量降低   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5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、胃肠道某些主动转运系统功能降低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6</a:t>
            </a:r>
            <a:r>
              <a:rPr lang="zh-CN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、胃肠道外吸收</a:t>
            </a:r>
            <a:r>
              <a:rPr lang="zh-CN" altLang="en-US" sz="2800" dirty="0">
                <a:latin typeface="Times New Roman" panose="02020603050405020304" charset="0"/>
                <a:ea typeface="宋体" panose="02010600030101010101" pitchFamily="2" charset="-122"/>
              </a:rPr>
              <a:t>      </a:t>
            </a:r>
            <a:endParaRPr lang="zh-CN" altLang="en-US" sz="2800" dirty="0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28675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第一节  老年人的药代动力学特点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8676" name="AutoShape 3"/>
          <p:cNvSpPr>
            <a:spLocks noChangeArrowheads="1"/>
          </p:cNvSpPr>
          <p:nvPr/>
        </p:nvSpPr>
        <p:spPr bwMode="auto">
          <a:xfrm>
            <a:off x="1162050" y="1671638"/>
            <a:ext cx="1063625" cy="23637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新宋体" panose="02010609030101010101" pitchFamily="49" charset="-122"/>
                <a:cs typeface="+mn-cs"/>
              </a:rPr>
              <a:t>  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新宋体" panose="02010609030101010101" pitchFamily="49" charset="-122"/>
                <a:cs typeface="+mn-cs"/>
              </a:rPr>
              <a:t>一、吸收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80604020202020204" pitchFamily="34" charset="0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7172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2B5B1A97-D31A-4E2C-853F-3BDD001CB697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29701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31038" y="4365625"/>
            <a:ext cx="3270250" cy="2120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21" name="Text Box 2"/>
          <p:cNvSpPr txBox="1"/>
          <p:nvPr/>
        </p:nvSpPr>
        <p:spPr>
          <a:xfrm>
            <a:off x="2339975" y="1765300"/>
            <a:ext cx="7708900" cy="40116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1、身体成分改变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精瘦组织减少，脂肪增加。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2、分布容积（V</a:t>
            </a:r>
            <a:r>
              <a:rPr lang="zh-CN" altLang="en-US" sz="2800" b="1" baseline="-25000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d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）及半衰期（t</a:t>
            </a:r>
            <a:r>
              <a:rPr lang="zh-CN" altLang="en-US" sz="2800" b="1" baseline="-25000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1/2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）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）水溶性药物V</a:t>
            </a:r>
            <a:r>
              <a:rPr lang="zh-CN" altLang="en-US" sz="2800" b="1" baseline="-25000" dirty="0">
                <a:latin typeface="新宋体" panose="02010609030101010101" pitchFamily="49" charset="-122"/>
                <a:ea typeface="新宋体" panose="02010609030101010101" pitchFamily="49" charset="-122"/>
              </a:rPr>
              <a:t>d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变小，脂溶性药物V</a:t>
            </a:r>
            <a:r>
              <a:rPr lang="zh-CN" altLang="en-US" sz="2800" b="1" baseline="-25000" dirty="0">
                <a:latin typeface="新宋体" panose="02010609030101010101" pitchFamily="49" charset="-122"/>
                <a:ea typeface="新宋体" panose="02010609030101010101" pitchFamily="49" charset="-122"/>
              </a:rPr>
              <a:t>d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变大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 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）t</a:t>
            </a:r>
            <a:r>
              <a:rPr lang="zh-CN" altLang="en-US" sz="2800" b="1" baseline="-25000" dirty="0">
                <a:latin typeface="新宋体" panose="02010609030101010101" pitchFamily="49" charset="-122"/>
                <a:ea typeface="新宋体" panose="02010609030101010101" pitchFamily="49" charset="-122"/>
              </a:rPr>
              <a:t>1/2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延长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3、血浆蛋白含量减少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与药物亲和力下降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第一节  老年人的药代动力学特点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29700" name="AutoShape 3"/>
          <p:cNvSpPr>
            <a:spLocks noChangeArrowheads="1"/>
          </p:cNvSpPr>
          <p:nvPr/>
        </p:nvSpPr>
        <p:spPr bwMode="auto">
          <a:xfrm>
            <a:off x="1089025" y="1998663"/>
            <a:ext cx="1063625" cy="23637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新宋体" panose="02010609030101010101" pitchFamily="49" charset="-122"/>
                <a:cs typeface="+mn-cs"/>
              </a:rPr>
              <a:t>  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新宋体" panose="02010609030101010101" pitchFamily="49" charset="-122"/>
                <a:cs typeface="+mn-cs"/>
              </a:rPr>
              <a:t>二、分布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80604020202020204" pitchFamily="34" charset="0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8196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EFC3A092-F045-40B9-96E8-C3873606024C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30725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09000" y="4149725"/>
            <a:ext cx="1539875" cy="2309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Text Box 2"/>
          <p:cNvSpPr txBox="1"/>
          <p:nvPr/>
        </p:nvSpPr>
        <p:spPr>
          <a:xfrm>
            <a:off x="2257425" y="1243013"/>
            <a:ext cx="7404100" cy="589756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1、肝重量的绝对值及相对值均减少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）肝重占体重的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1.6%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；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）肝血流减少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40%~45%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；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）肝酶活性下降。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、肝脏药物代谢较慢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1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）肝灭活药物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----1/2~2/3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剂量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 （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）肝提取率高的药物</a:t>
            </a:r>
            <a:r>
              <a:rPr lang="en-US" altLang="zh-CN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----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特别小心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、肝药酶诱导作用减弱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 不易发展药物耐受性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0723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第一节  老年人的药代动力学特点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30724" name="AutoShape 3"/>
          <p:cNvSpPr>
            <a:spLocks noChangeArrowheads="1"/>
          </p:cNvSpPr>
          <p:nvPr/>
        </p:nvSpPr>
        <p:spPr bwMode="auto">
          <a:xfrm>
            <a:off x="1119188" y="1533525"/>
            <a:ext cx="1020763" cy="32654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新宋体" panose="02010609030101010101" pitchFamily="49" charset="-122"/>
                <a:cs typeface="+mn-cs"/>
              </a:rPr>
              <a:t>  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新宋体" panose="02010609030101010101" pitchFamily="49" charset="-122"/>
                <a:cs typeface="+mn-cs"/>
              </a:rPr>
              <a:t>三、生物转化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80604020202020204" pitchFamily="34" charset="0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9220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29B09516-513B-434E-BAC6-DF19391386B7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pic>
        <p:nvPicPr>
          <p:cNvPr id="31749" name="Picture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21538" y="1828800"/>
            <a:ext cx="3208337" cy="21383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Text Box 2"/>
          <p:cNvSpPr txBox="1"/>
          <p:nvPr/>
        </p:nvSpPr>
        <p:spPr>
          <a:xfrm>
            <a:off x="2563813" y="1533525"/>
            <a:ext cx="6286500" cy="4144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1、肾排泄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体内蓄积，药物的血浆峰浓度提高，药理作用增强，甚至出现毒性。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2</a:t>
            </a: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、肺排泄</a:t>
            </a:r>
            <a:endParaRPr lang="zh-CN" altLang="en-US" sz="2800" b="1" dirty="0">
              <a:solidFill>
                <a:srgbClr val="FF0000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   </a:t>
            </a:r>
            <a:r>
              <a:rPr lang="zh-CN" altLang="en-US" sz="2800" b="1" dirty="0">
                <a:latin typeface="新宋体" panose="02010609030101010101" pitchFamily="49" charset="-122"/>
                <a:ea typeface="新宋体" panose="02010609030101010101" pitchFamily="49" charset="-122"/>
              </a:rPr>
              <a:t>影响气体或挥发性药物排泄</a:t>
            </a: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zh-CN" altLang="en-US" sz="2800" b="1" dirty="0"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sp>
        <p:nvSpPr>
          <p:cNvPr id="31747" name="AutoShape 3"/>
          <p:cNvSpPr>
            <a:spLocks noChangeArrowheads="1"/>
          </p:cNvSpPr>
          <p:nvPr/>
        </p:nvSpPr>
        <p:spPr bwMode="auto">
          <a:xfrm>
            <a:off x="665163" y="392113"/>
            <a:ext cx="9636125" cy="685800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新宋体" panose="02010609030101010101" pitchFamily="49" charset="-122"/>
                <a:ea typeface="新宋体" panose="02010609030101010101" pitchFamily="49" charset="-122"/>
                <a:cs typeface="+mn-cs"/>
              </a:rPr>
              <a:t>第一节  老年人的药代动力学特点</a:t>
            </a: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新宋体" panose="02010609030101010101" pitchFamily="49" charset="-122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31748" name="AutoShape 3"/>
          <p:cNvSpPr>
            <a:spLocks noChangeArrowheads="1"/>
          </p:cNvSpPr>
          <p:nvPr/>
        </p:nvSpPr>
        <p:spPr bwMode="auto">
          <a:xfrm>
            <a:off x="1119188" y="1533525"/>
            <a:ext cx="1020763" cy="3265488"/>
          </a:xfrm>
          <a:prstGeom prst="roundRect">
            <a:avLst>
              <a:gd name="adj" fmla="val 16667"/>
            </a:avLst>
          </a:prstGeom>
          <a:solidFill>
            <a:schemeClr val="hlink"/>
          </a:solidFill>
          <a:ln w="9525">
            <a:noFill/>
            <a:round/>
          </a:ln>
          <a:effectLst>
            <a:outerShdw dist="35921" dir="2700000" algn="ctr" rotWithShape="0">
              <a:srgbClr val="808080"/>
            </a:outerShdw>
          </a:effectLst>
        </p:spPr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r>
              <a:rPr kumimoji="0" lang="en-US" altLang="zh-CN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新宋体" panose="02010609030101010101" pitchFamily="49" charset="-122"/>
                <a:cs typeface="+mn-cs"/>
              </a:rPr>
              <a:t>  </a:t>
            </a:r>
            <a:r>
              <a:rPr kumimoji="0" lang="zh-CN" altLang="en-US" sz="36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80604020202020204" pitchFamily="34" charset="0"/>
                <a:ea typeface="新宋体" panose="02010609030101010101" pitchFamily="49" charset="-122"/>
                <a:cs typeface="+mn-cs"/>
              </a:rPr>
              <a:t>四、排泄</a:t>
            </a:r>
            <a:endParaRPr kumimoji="0" lang="zh-CN" altLang="en-US" sz="3600" b="1" i="0" u="none" strike="noStrike" kern="120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80604020202020204" pitchFamily="34" charset="0"/>
              <a:ea typeface="新宋体" panose="02010609030101010101" pitchFamily="49" charset="-122"/>
              <a:cs typeface="+mn-cs"/>
            </a:endParaRPr>
          </a:p>
        </p:txBody>
      </p:sp>
      <p:sp>
        <p:nvSpPr>
          <p:cNvPr id="10244" name="日期占位符 1"/>
          <p:cNvSpPr txBox="1">
            <a:spLocks noGrp="1" noChangeArrowheads="1"/>
          </p:cNvSpPr>
          <p:nvPr>
            <p:ph type="dt" sz="half" idx="2"/>
          </p:nvPr>
        </p:nvSpPr>
        <p:spPr bwMode="auto"/>
        <p:txBody>
          <a:bodyPr vert="horz" wrap="square" lIns="104287" tIns="52144" rIns="104287" bIns="52144" numCol="1" anchor="ctr" anchorCtr="0" compatLnSpc="1"/>
          <a:lstStyle/>
          <a:p>
            <a:pPr marL="0" marR="0" lvl="0" indent="0" algn="l" defTabSz="5207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fld id="{0D530E83-923F-4C31-B61D-3D3C407E5290}" type="datetime1">
              <a:rPr kumimoji="0" lang="zh-CN" altLang="en-US" sz="1400" b="0" i="0" u="none" strike="noStrike" kern="1200" cap="none" spc="0" normalizeH="0" baseline="0" noProof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kumimoji="0" lang="zh-CN" altLang="en-US" sz="1400" b="0" i="0" u="none" strike="noStrike" kern="1200" cap="none" spc="0" normalizeH="0" baseline="0" noProof="1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8370888" y="4140200"/>
            <a:ext cx="1782763" cy="2235200"/>
          </a:xfrm>
          <a:prstGeom prst="ellipse">
            <a:avLst/>
          </a:prstGeom>
          <a:blipFill rotWithShape="1"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5207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80604020202020204" pitchFamily="34" charset="0"/>
              <a:buNone/>
              <a:defRPr/>
            </a:pPr>
            <a:endParaRPr kumimoji="0" lang="zh-CN" altLang="en-US" sz="2100" b="0" i="0" u="none" strike="noStrike" kern="1200" cap="none" spc="0" normalizeH="0" baseline="0" noProof="1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ll dir="ru"/>
  </p:transition>
</p:sld>
</file>

<file path=ppt/theme/theme1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2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3476</Words>
  <Application>WPS 演示</Application>
  <PresentationFormat>自定义</PresentationFormat>
  <Paragraphs>386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30</vt:i4>
      </vt:variant>
    </vt:vector>
  </HeadingPairs>
  <TitlesOfParts>
    <vt:vector size="42" baseType="lpstr">
      <vt:lpstr>Arial</vt:lpstr>
      <vt:lpstr>宋体</vt:lpstr>
      <vt:lpstr>Wingdings</vt:lpstr>
      <vt:lpstr>Times New Roman</vt:lpstr>
      <vt:lpstr>Calibri</vt:lpstr>
      <vt:lpstr>DejaVu Sans</vt:lpstr>
      <vt:lpstr>新宋体</vt:lpstr>
      <vt:lpstr>微软雅黑</vt:lpstr>
      <vt:lpstr>黑体</vt:lpstr>
      <vt:lpstr>Arial Unicode MS</vt:lpstr>
      <vt:lpstr>1_Office 主题</vt:lpstr>
      <vt:lpstr>2_Office 主题</vt:lpstr>
      <vt:lpstr>老年人合理用药</vt:lpstr>
      <vt:lpstr>PowerPoint 演示文稿</vt:lpstr>
      <vt:lpstr>PowerPoint 演示文稿</vt:lpstr>
      <vt:lpstr>PowerPoint 演示文稿</vt:lpstr>
      <vt:lpstr>流行病学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焱霄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章焱 潘</dc:creator>
  <cp:lastModifiedBy>jnak</cp:lastModifiedBy>
  <cp:revision>107</cp:revision>
  <dcterms:created xsi:type="dcterms:W3CDTF">2025-04-16T02:49:58Z</dcterms:created>
  <dcterms:modified xsi:type="dcterms:W3CDTF">2025-04-16T02:49:58Z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2052-11.1.0.10702</vt:lpwstr>
  </property>
  <property fmtid="{D5CDD505-2E9C-101B-9397-08002B2CF9AE}" pid="3" name="ICV">
    <vt:lpwstr>53143194AFB04F138FC24DDA0D3E28E4_12</vt:lpwstr>
  </property>
</Properties>
</file>