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8" r:id="rId15"/>
    <p:sldId id="279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38100" y="29845"/>
            <a:ext cx="12115800" cy="6798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9200" y="2367915"/>
            <a:ext cx="9144000" cy="1109345"/>
          </a:xfrm>
        </p:spPr>
        <p:txBody>
          <a:bodyPr>
            <a:noAutofit/>
          </a:bodyPr>
          <a:p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发热</a:t>
            </a:r>
            <a:endParaRPr lang="zh-CN" altLang="en-US" sz="8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49415" y="5671185"/>
            <a:ext cx="5404485" cy="867410"/>
          </a:xfrm>
        </p:spPr>
        <p:txBody>
          <a:bodyPr>
            <a:noAutofit/>
          </a:bodyPr>
          <a:p>
            <a:r>
              <a:rPr lang="zh-CN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韩冰</a:t>
            </a:r>
            <a:endParaRPr lang="zh-CN" sz="3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89535"/>
            <a:ext cx="12225020" cy="702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5265" y="987425"/>
            <a:ext cx="11396345" cy="910590"/>
          </a:xfrm>
        </p:spPr>
        <p:txBody>
          <a:bodyPr>
            <a:normAutofit fontScale="90000"/>
          </a:bodyPr>
          <a:p>
            <a:pPr algn="l"/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回归热：体温急剧上升至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39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度或以上，持续数天后又骤然下降至正常水平，高热期与无热期各持续若干天后规律性交替一次。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（常见于回归热、霍奇金病）</a:t>
            </a:r>
            <a:endParaRPr lang="zh-CN" altLang="en-US" sz="2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220" y="2749550"/>
            <a:ext cx="11386820" cy="3996055"/>
          </a:xfrm>
        </p:spPr>
        <p:txBody>
          <a:bodyPr>
            <a:noAutofit/>
          </a:bodyPr>
          <a:p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微信图片_20181025204719"/>
          <p:cNvPicPr>
            <a:picLocks noChangeAspect="1"/>
          </p:cNvPicPr>
          <p:nvPr/>
        </p:nvPicPr>
        <p:blipFill>
          <a:blip r:embed="rId2"/>
          <a:srcRect l="13557" t="22826" r="13680" b="22911"/>
          <a:stretch>
            <a:fillRect/>
          </a:stretch>
        </p:blipFill>
        <p:spPr>
          <a:xfrm>
            <a:off x="959485" y="2533650"/>
            <a:ext cx="8961755" cy="4211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263525" y="-204470"/>
            <a:ext cx="12225020" cy="7603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980" y="908685"/>
            <a:ext cx="12009120" cy="864235"/>
          </a:xfrm>
        </p:spPr>
        <p:txBody>
          <a:bodyPr>
            <a:normAutofit fontScale="90000"/>
          </a:bodyPr>
          <a:p>
            <a:pPr algn="l"/>
            <a:r>
              <a:rPr lang="en-US" altLang="zh-CN" sz="2800"/>
              <a:t>6.</a:t>
            </a:r>
            <a:r>
              <a:rPr lang="zh-CN" altLang="en-US" sz="2800"/>
              <a:t>不规则热：发热的体温曲线无一定规律。</a:t>
            </a:r>
            <a:r>
              <a:rPr lang="zh-CN" altLang="en-US" sz="2800">
                <a:solidFill>
                  <a:srgbClr val="C00000"/>
                </a:solidFill>
              </a:rPr>
              <a:t>（流感、肿瘤性发热，渗出性胸膜炎等）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980" y="2032635"/>
            <a:ext cx="11716385" cy="3559175"/>
          </a:xfrm>
        </p:spPr>
        <p:txBody>
          <a:bodyPr/>
          <a:p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微信图片_20181025195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" y="1919605"/>
            <a:ext cx="1200912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212725" y="-602615"/>
            <a:ext cx="12938125" cy="8063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8865" y="516255"/>
            <a:ext cx="9144000" cy="1180465"/>
          </a:xfrm>
        </p:spPr>
        <p:txBody>
          <a:bodyPr>
            <a:normAutofit fontScale="90000"/>
          </a:bodyPr>
          <a:p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五</a:t>
            </a:r>
            <a:r>
              <a:rPr lang="en-US" altLang="zh-CN" sz="80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护理措</a:t>
            </a:r>
            <a:r>
              <a:rPr lang="zh-CN" altLang="en-US" sz="8000">
                <a:latin typeface="黑体" panose="02010609060101010101" charset="-122"/>
                <a:ea typeface="黑体" panose="02010609060101010101" charset="-122"/>
                <a:sym typeface="+mn-ea"/>
              </a:rPr>
              <a:t>施</a:t>
            </a:r>
            <a:endParaRPr lang="zh-CN" altLang="en-US" sz="8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760" y="1696720"/>
            <a:ext cx="11811635" cy="5262880"/>
          </a:xfrm>
        </p:spPr>
        <p:txBody>
          <a:bodyPr>
            <a:normAutofit/>
          </a:bodyPr>
          <a:p>
            <a:pPr algn="l"/>
            <a:endParaRPr lang="zh-CN" altLang="en-US"/>
          </a:p>
          <a:p>
            <a:pPr algn="l"/>
            <a:r>
              <a:rPr lang="zh-CN" altLang="en-US"/>
              <a:t>一</a:t>
            </a:r>
            <a:r>
              <a:rPr lang="en-US" altLang="zh-CN"/>
              <a:t>.</a:t>
            </a:r>
            <a:r>
              <a:rPr lang="zh-CN" altLang="en-US"/>
              <a:t>观察：密切监测病人体温，同时检测其他生命体症，如有异常立即通知医生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二 </a:t>
            </a:r>
            <a:r>
              <a:rPr lang="en-US" altLang="zh-CN"/>
              <a:t>.</a:t>
            </a:r>
            <a:r>
              <a:rPr lang="zh-CN" altLang="en-US"/>
              <a:t>降温：</a:t>
            </a:r>
            <a:endParaRPr lang="zh-CN" altLang="en-US"/>
          </a:p>
          <a:p>
            <a:pPr algn="l"/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）物理降温：温水擦浴</a:t>
            </a:r>
            <a:r>
              <a:rPr lang="en-US" altLang="zh-CN"/>
              <a:t>.</a:t>
            </a:r>
            <a:r>
              <a:rPr lang="zh-CN" altLang="en-US"/>
              <a:t>冰袋冰帽</a:t>
            </a:r>
            <a:r>
              <a:rPr lang="en-US" altLang="zh-CN"/>
              <a:t>.</a:t>
            </a:r>
            <a:r>
              <a:rPr lang="zh-CN" altLang="en-US"/>
              <a:t>冷盐水灌肠</a:t>
            </a:r>
            <a:endParaRPr lang="zh-CN" altLang="en-US"/>
          </a:p>
          <a:p>
            <a:pPr algn="l"/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）药物降温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三</a:t>
            </a:r>
            <a:r>
              <a:rPr lang="en-US" altLang="zh-CN"/>
              <a:t>.</a:t>
            </a:r>
            <a:r>
              <a:rPr lang="zh-CN" altLang="en-US"/>
              <a:t>口腔护理：长期发热患者，唾液分泌减少，口腔内残渣易于发酵，促进细菌繁殖，易于引起口腔溃烂，应加强口腔护理，减少并发症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四</a:t>
            </a:r>
            <a:r>
              <a:rPr lang="en-US" altLang="zh-CN"/>
              <a:t>.</a:t>
            </a:r>
            <a:r>
              <a:rPr lang="zh-CN" altLang="en-US"/>
              <a:t>皮肤护理：高热患者新陈代谢加快</a:t>
            </a:r>
            <a:r>
              <a:rPr lang="en-US" altLang="zh-CN"/>
              <a:t>.</a:t>
            </a:r>
            <a:r>
              <a:rPr lang="zh-CN" altLang="en-US"/>
              <a:t>在退热过程中，基本都会大汗淋漓，应及时擦除汗液，及时更换衣物保持皮肤清洁，并注意保暖。                                                                          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212725" y="-602615"/>
            <a:ext cx="12938125" cy="8063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8865" y="516255"/>
            <a:ext cx="9144000" cy="1180465"/>
          </a:xfrm>
        </p:spPr>
        <p:txBody>
          <a:bodyPr>
            <a:normAutofit fontScale="90000"/>
          </a:bodyPr>
          <a:p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五</a:t>
            </a:r>
            <a:r>
              <a:rPr lang="en-US" altLang="zh-CN" sz="80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护理措</a:t>
            </a:r>
            <a:r>
              <a:rPr lang="zh-CN" altLang="en-US" sz="8000">
                <a:latin typeface="黑体" panose="02010609060101010101" charset="-122"/>
                <a:ea typeface="黑体" panose="02010609060101010101" charset="-122"/>
                <a:sym typeface="+mn-ea"/>
              </a:rPr>
              <a:t>施</a:t>
            </a:r>
            <a:endParaRPr lang="zh-CN" altLang="en-US" sz="8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760" y="1696720"/>
            <a:ext cx="11811635" cy="5262880"/>
          </a:xfrm>
        </p:spPr>
        <p:txBody>
          <a:bodyPr>
            <a:normAutofit fontScale="25000"/>
          </a:bodyPr>
          <a:p>
            <a:pPr algn="l"/>
            <a:endParaRPr lang="zh-CN" altLang="en-US"/>
          </a:p>
          <a:p>
            <a:pPr algn="l" fontAlgn="auto">
              <a:lnSpc>
                <a:spcPct val="150000"/>
              </a:lnSpc>
            </a:pPr>
            <a:r>
              <a:rPr lang="zh-CN" altLang="en-US" sz="9600"/>
              <a:t>五</a:t>
            </a:r>
            <a:r>
              <a:rPr lang="en-US" altLang="zh-CN" sz="9600"/>
              <a:t>.</a:t>
            </a:r>
            <a:r>
              <a:rPr lang="zh-CN" altLang="en-US" sz="9600"/>
              <a:t>高热病人体温骤降时，常伴有大量汗液，造成大量液体丢失，年老体弱及心血管病人易出现血压下降脉搏细速四肢冰冷，等虚脱休克表现，应密切观察注意保暖，一旦发生上述情况立即配合医生进行处理。</a:t>
            </a:r>
            <a:endParaRPr lang="zh-CN" altLang="en-US" sz="9600"/>
          </a:p>
          <a:p>
            <a:pPr algn="l" fontAlgn="auto">
              <a:lnSpc>
                <a:spcPct val="100000"/>
              </a:lnSpc>
            </a:pPr>
            <a:endParaRPr lang="zh-CN" altLang="en-US" sz="9600"/>
          </a:p>
          <a:p>
            <a:pPr algn="l" fontAlgn="auto">
              <a:lnSpc>
                <a:spcPct val="100000"/>
              </a:lnSpc>
            </a:pPr>
            <a:r>
              <a:rPr lang="zh-CN" altLang="en-US" sz="9600"/>
              <a:t>六</a:t>
            </a:r>
            <a:r>
              <a:rPr lang="en-US" altLang="zh-CN" sz="9600"/>
              <a:t>.</a:t>
            </a:r>
            <a:r>
              <a:rPr lang="zh-CN" altLang="en-US" sz="9600"/>
              <a:t>心理护理：发热期患者会有紧张不安烦躁等，及时安抚患者，满足正当要求，增加其舒适度，指导家属陪伴。</a:t>
            </a:r>
            <a:endParaRPr lang="zh-CN" altLang="en-US" sz="9600"/>
          </a:p>
          <a:p>
            <a:pPr algn="l" fontAlgn="auto">
              <a:lnSpc>
                <a:spcPct val="100000"/>
              </a:lnSpc>
            </a:pPr>
            <a:endParaRPr lang="zh-CN" altLang="en-US" sz="9600"/>
          </a:p>
          <a:p>
            <a:pPr algn="l" fontAlgn="auto">
              <a:lnSpc>
                <a:spcPct val="100000"/>
              </a:lnSpc>
            </a:pPr>
            <a:r>
              <a:rPr lang="zh-CN" altLang="en-US" sz="9600"/>
              <a:t>七</a:t>
            </a:r>
            <a:r>
              <a:rPr lang="en-US" altLang="zh-CN" sz="9600"/>
              <a:t>.</a:t>
            </a:r>
            <a:r>
              <a:rPr lang="zh-CN" altLang="en-US" sz="9600"/>
              <a:t>对于烦躁不安患者，指导家属</a:t>
            </a:r>
            <a:r>
              <a:rPr lang="en-US" altLang="zh-CN" sz="9600"/>
              <a:t>24</a:t>
            </a:r>
            <a:r>
              <a:rPr lang="zh-CN" altLang="en-US" sz="9600"/>
              <a:t>小时陪伴，加强巡视，加床档，必要时应用约束带，防止意外发生。</a:t>
            </a:r>
            <a:endParaRPr lang="zh-CN" altLang="en-US" sz="9600"/>
          </a:p>
          <a:p>
            <a:pPr algn="l" fontAlgn="auto">
              <a:lnSpc>
                <a:spcPct val="100000"/>
              </a:lnSpc>
            </a:pPr>
            <a:endParaRPr lang="zh-CN" altLang="en-US" sz="9600"/>
          </a:p>
          <a:p>
            <a:pPr algn="l" fontAlgn="auto">
              <a:lnSpc>
                <a:spcPct val="100000"/>
              </a:lnSpc>
            </a:pPr>
            <a:r>
              <a:rPr lang="zh-CN" altLang="en-US" sz="8000"/>
              <a:t>                     </a:t>
            </a:r>
            <a:r>
              <a:rPr lang="zh-CN" altLang="en-US"/>
              <a:t>                                                                         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212725" y="-602615"/>
            <a:ext cx="12938125" cy="8063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8865" y="516255"/>
            <a:ext cx="9144000" cy="1180465"/>
          </a:xfrm>
        </p:spPr>
        <p:txBody>
          <a:bodyPr>
            <a:normAutofit fontScale="90000"/>
          </a:bodyPr>
          <a:p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五</a:t>
            </a:r>
            <a:r>
              <a:rPr lang="en-US" altLang="zh-CN" sz="80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护理措</a:t>
            </a:r>
            <a:r>
              <a:rPr lang="zh-CN" altLang="en-US" sz="8000">
                <a:latin typeface="黑体" panose="02010609060101010101" charset="-122"/>
                <a:ea typeface="黑体" panose="02010609060101010101" charset="-122"/>
                <a:sym typeface="+mn-ea"/>
              </a:rPr>
              <a:t>施</a:t>
            </a:r>
            <a:endParaRPr lang="zh-CN" altLang="en-US" sz="8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760" y="1696720"/>
            <a:ext cx="11811635" cy="5262880"/>
          </a:xfrm>
        </p:spPr>
        <p:txBody>
          <a:bodyPr>
            <a:normAutofit fontScale="35000"/>
          </a:bodyPr>
          <a:p>
            <a:pPr algn="l"/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zh-CN" altLang="en-US" sz="6855"/>
              <a:t>八</a:t>
            </a:r>
            <a:r>
              <a:rPr lang="en-US" altLang="zh-CN" sz="6855"/>
              <a:t>.</a:t>
            </a:r>
            <a:r>
              <a:rPr lang="zh-CN" altLang="en-US" sz="6855"/>
              <a:t>调节室温，体温上升期患者寒战怕冷应注意保暖，同时调节室温，减少噪音。</a:t>
            </a:r>
            <a:endParaRPr lang="zh-CN" altLang="en-US" sz="6855"/>
          </a:p>
          <a:p>
            <a:pPr algn="l" fontAlgn="auto">
              <a:lnSpc>
                <a:spcPct val="150000"/>
              </a:lnSpc>
            </a:pPr>
            <a:r>
              <a:rPr lang="zh-CN" altLang="en-US" sz="6855"/>
              <a:t>九</a:t>
            </a:r>
            <a:r>
              <a:rPr lang="en-US" altLang="zh-CN" sz="6855"/>
              <a:t>.</a:t>
            </a:r>
            <a:r>
              <a:rPr lang="zh-CN" altLang="en-US" sz="6855"/>
              <a:t>饮食护理：</a:t>
            </a:r>
            <a:endParaRPr lang="zh-CN" altLang="en-US" sz="6855"/>
          </a:p>
          <a:p>
            <a:pPr algn="l" fontAlgn="auto">
              <a:lnSpc>
                <a:spcPct val="150000"/>
              </a:lnSpc>
            </a:pPr>
            <a:r>
              <a:rPr lang="en-US" altLang="zh-CN" sz="6855"/>
              <a:t>      1</a:t>
            </a:r>
            <a:r>
              <a:rPr lang="zh-CN" altLang="en-US" sz="6855"/>
              <a:t> </a:t>
            </a:r>
            <a:r>
              <a:rPr lang="en-US" altLang="zh-CN" sz="6855"/>
              <a:t>.</a:t>
            </a:r>
            <a:r>
              <a:rPr lang="zh-CN" altLang="en-US" sz="6855"/>
              <a:t>提供高热量高维生素高蛋白易消化饮食  </a:t>
            </a:r>
            <a:endParaRPr lang="zh-CN" altLang="en-US" sz="6855"/>
          </a:p>
          <a:p>
            <a:pPr algn="l" fontAlgn="auto">
              <a:lnSpc>
                <a:spcPct val="150000"/>
              </a:lnSpc>
            </a:pPr>
            <a:r>
              <a:rPr lang="en-US" altLang="zh-CN" sz="6855"/>
              <a:t>      2.</a:t>
            </a:r>
            <a:r>
              <a:rPr lang="zh-CN" altLang="en-US" sz="6855"/>
              <a:t>提供充足液体有利于体内毒素稀释和排出</a:t>
            </a:r>
            <a:endParaRPr lang="zh-CN" altLang="en-US" sz="6855"/>
          </a:p>
          <a:p>
            <a:pPr algn="l" fontAlgn="auto">
              <a:lnSpc>
                <a:spcPct val="150000"/>
              </a:lnSpc>
            </a:pPr>
            <a:r>
              <a:rPr lang="en-US" altLang="zh-CN" sz="6855"/>
              <a:t>      3.</a:t>
            </a:r>
            <a:r>
              <a:rPr lang="zh-CN" altLang="en-US" sz="6855"/>
              <a:t>忌浓茶，咖啡刺激性饮品及调味品并限制油腻食物</a:t>
            </a:r>
            <a:endParaRPr lang="zh-CN" altLang="en-US" sz="6855"/>
          </a:p>
          <a:p>
            <a:pPr algn="l" fontAlgn="auto">
              <a:lnSpc>
                <a:spcPct val="150000"/>
              </a:lnSpc>
            </a:pPr>
            <a:r>
              <a:rPr lang="en-US" altLang="zh-CN" sz="6855"/>
              <a:t>      4.</a:t>
            </a:r>
            <a:r>
              <a:rPr lang="zh-CN" altLang="en-US" sz="6855"/>
              <a:t>易采用少食多餐，既可以补充营养还能减轻胃肠负担，以利于疾病恢复 。      </a:t>
            </a:r>
            <a:r>
              <a:rPr lang="zh-CN" altLang="en-US" sz="8000"/>
              <a:t>               </a:t>
            </a:r>
            <a:r>
              <a:rPr lang="zh-CN" altLang="en-US"/>
              <a:t>                                                                         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60960"/>
            <a:ext cx="12225020" cy="698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8865" y="941705"/>
            <a:ext cx="9144000" cy="1365250"/>
          </a:xfrm>
        </p:spPr>
        <p:txBody>
          <a:bodyPr>
            <a:noAutofit/>
          </a:bodyPr>
          <a:p>
            <a:r>
              <a:rPr lang="zh-CN" altLang="en-US" sz="8000">
                <a:latin typeface="黑体" panose="02010609060101010101" charset="-122"/>
                <a:ea typeface="黑体" panose="02010609060101010101" charset="-122"/>
              </a:rPr>
              <a:t>定义</a:t>
            </a:r>
            <a:endParaRPr lang="zh-CN" altLang="en-US" sz="8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1605" y="2306955"/>
            <a:ext cx="11534775" cy="4612640"/>
          </a:xfrm>
        </p:spPr>
        <p:txBody>
          <a:bodyPr>
            <a:normAutofit/>
          </a:bodyPr>
          <a:p>
            <a:endParaRPr lang="zh-CN" altLang="zh-CN" sz="3200"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zh-CN" sz="3200">
                <a:latin typeface="黑体" panose="02010609060101010101" charset="-122"/>
                <a:ea typeface="黑体" panose="02010609060101010101" charset="-122"/>
              </a:rPr>
              <a:t>发热：在致热源作用下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或各种原因引起体温调节中枢功能紊乱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使机体产热增多散热减少，体温升高超出正常范围。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40005"/>
            <a:ext cx="12225020" cy="7186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7880" y="672465"/>
            <a:ext cx="9065895" cy="1360805"/>
          </a:xfrm>
        </p:spPr>
        <p:txBody>
          <a:bodyPr>
            <a:norm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病因与分类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7845" y="2033905"/>
            <a:ext cx="9144000" cy="4634865"/>
          </a:xfrm>
        </p:spPr>
        <p:txBody>
          <a:bodyPr>
            <a:normAutofit fontScale="80000"/>
          </a:bodyPr>
          <a:p>
            <a:pPr algn="l"/>
            <a:endParaRPr lang="en-US" altLang="zh-CN"/>
          </a:p>
          <a:p>
            <a:pPr algn="l" fontAlgn="auto">
              <a:lnSpc>
                <a:spcPct val="150000"/>
              </a:lnSpc>
            </a:pPr>
            <a:r>
              <a:rPr lang="en-US" altLang="zh-CN"/>
              <a:t>1.</a:t>
            </a:r>
            <a:r>
              <a:rPr lang="zh-CN" altLang="en-US"/>
              <a:t>感染性发热 （最常见）：各种病原体如病毒</a:t>
            </a:r>
            <a:r>
              <a:rPr lang="en-US" altLang="zh-CN"/>
              <a:t>.</a:t>
            </a:r>
            <a:r>
              <a:rPr lang="zh-CN" altLang="en-US"/>
              <a:t>细菌</a:t>
            </a:r>
            <a:r>
              <a:rPr lang="en-US" altLang="zh-CN"/>
              <a:t>.</a:t>
            </a:r>
            <a:r>
              <a:rPr lang="zh-CN" altLang="en-US"/>
              <a:t>真菌</a:t>
            </a:r>
            <a:r>
              <a:rPr lang="en-US" altLang="zh-CN"/>
              <a:t>.</a:t>
            </a:r>
            <a:r>
              <a:rPr lang="zh-CN" altLang="en-US"/>
              <a:t>支原体</a:t>
            </a:r>
            <a:r>
              <a:rPr lang="en-US" altLang="zh-CN"/>
              <a:t>.</a:t>
            </a:r>
            <a:r>
              <a:rPr lang="zh-CN" altLang="en-US"/>
              <a:t>螺旋体</a:t>
            </a:r>
            <a:r>
              <a:rPr lang="en-US" altLang="zh-CN"/>
              <a:t>.</a:t>
            </a:r>
            <a:r>
              <a:rPr lang="zh-CN" altLang="en-US"/>
              <a:t>寄生虫引起的感染。</a:t>
            </a:r>
            <a:endParaRPr lang="zh-CN" altLang="en-US"/>
          </a:p>
          <a:p>
            <a:pPr algn="l"/>
            <a:r>
              <a:rPr lang="en-US" altLang="zh-CN"/>
              <a:t>2.</a:t>
            </a:r>
            <a:r>
              <a:rPr lang="zh-CN" altLang="en-US"/>
              <a:t>非感染性发热：</a:t>
            </a:r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zh-CN" altLang="en-US"/>
              <a:t> </a:t>
            </a:r>
            <a:r>
              <a:rPr lang="en-US" altLang="zh-CN"/>
              <a:t>  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）无菌性坏死物质的吸收</a:t>
            </a:r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zh-CN" altLang="en-US"/>
              <a:t>       （</a:t>
            </a:r>
            <a:r>
              <a:rPr lang="en-US" altLang="zh-CN"/>
              <a:t>2</a:t>
            </a:r>
            <a:r>
              <a:rPr lang="zh-CN" altLang="en-US"/>
              <a:t>）抗原抗体反应</a:t>
            </a:r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zh-CN" altLang="en-US"/>
              <a:t>       （</a:t>
            </a:r>
            <a:r>
              <a:rPr lang="en-US" altLang="zh-CN"/>
              <a:t>3</a:t>
            </a:r>
            <a:r>
              <a:rPr lang="zh-CN" altLang="en-US"/>
              <a:t>）内分泌与代谢疾病</a:t>
            </a:r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zh-CN" altLang="en-US"/>
              <a:t>       （</a:t>
            </a:r>
            <a:r>
              <a:rPr lang="en-US" altLang="zh-CN"/>
              <a:t>4</a:t>
            </a:r>
            <a:r>
              <a:rPr lang="zh-CN" altLang="en-US"/>
              <a:t>）皮肤散热减少</a:t>
            </a:r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zh-CN" altLang="en-US"/>
              <a:t>       （</a:t>
            </a:r>
            <a:r>
              <a:rPr lang="en-US" altLang="zh-CN"/>
              <a:t>5</a:t>
            </a:r>
            <a:r>
              <a:rPr lang="zh-CN" altLang="en-US"/>
              <a:t>）体温调节中枢功能失常</a:t>
            </a:r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zh-CN" altLang="en-US"/>
              <a:t>        （</a:t>
            </a:r>
            <a:r>
              <a:rPr lang="en-US" altLang="zh-CN"/>
              <a:t>6</a:t>
            </a:r>
            <a:r>
              <a:rPr lang="zh-CN" altLang="en-US"/>
              <a:t>）自主神经功能紊乱</a:t>
            </a:r>
            <a:endParaRPr lang="zh-CN" altLang="en-US"/>
          </a:p>
          <a:p>
            <a:pPr algn="l" fontAlgn="auto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100965"/>
            <a:ext cx="12225020" cy="724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2150" y="989965"/>
            <a:ext cx="9144000" cy="1137920"/>
          </a:xfrm>
        </p:spPr>
        <p:txBody>
          <a:bodyPr>
            <a:normAutofit fontScale="90000"/>
          </a:bodyPr>
          <a:p>
            <a:br>
              <a:rPr lang="zh-CN" altLang="en-US"/>
            </a:b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临床表现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92075" y="2896235"/>
            <a:ext cx="11411585" cy="3898265"/>
          </a:xfrm>
        </p:spPr>
        <p:txBody>
          <a:bodyPr>
            <a:normAutofit lnSpcReduction="10000"/>
          </a:bodyPr>
          <a:p>
            <a:pPr algn="l"/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 1.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发热的分度：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低热：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37.3-38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度</a:t>
            </a:r>
            <a:endParaRPr lang="en-US" altLang="zh-CN" sz="2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中度热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:38.1-39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度</a:t>
            </a:r>
            <a:endParaRPr lang="en-US" altLang="zh-CN" sz="2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高热：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39.1-41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度</a:t>
            </a:r>
            <a:endParaRPr lang="en-US" altLang="zh-CN" sz="2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超高热：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41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度以上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 2.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发热临床过程及特点：体温上升期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高热期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体温下降期。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40005"/>
            <a:ext cx="12225020" cy="7619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410" y="1815465"/>
            <a:ext cx="11542395" cy="4457065"/>
          </a:xfrm>
        </p:spPr>
        <p:txBody>
          <a:bodyPr>
            <a:normAutofit/>
          </a:bodyPr>
          <a:p>
            <a:pPr marL="0" indent="0" algn="l" fontAlgn="auto">
              <a:lnSpc>
                <a:spcPct val="200000"/>
              </a:lnSpc>
            </a:pPr>
            <a:r>
              <a:rPr lang="en-US" altLang="zh-CN" sz="2800"/>
              <a:t>1</a:t>
            </a:r>
            <a:r>
              <a:rPr lang="zh-CN" altLang="en-US" sz="2800"/>
              <a:t>：体温上升期：发热开始阶段体温调节中枢定点上移，产热大于散热，体温开始上升。</a:t>
            </a:r>
            <a:br>
              <a:rPr lang="zh-CN" altLang="en-US" sz="2800"/>
            </a:br>
            <a:r>
              <a:rPr lang="en-US" altLang="zh-CN" sz="2800"/>
              <a:t>2.</a:t>
            </a:r>
            <a:r>
              <a:rPr lang="zh-CN" altLang="en-US" sz="2800"/>
              <a:t>高热持续期：体温调节中枢调定点不再上移，产热散热基本平衡，体温较高。</a:t>
            </a:r>
            <a:br>
              <a:rPr lang="zh-CN" altLang="en-US" sz="2800"/>
            </a:br>
            <a:r>
              <a:rPr lang="en-US" altLang="zh-CN" sz="2800"/>
              <a:t>3.</a:t>
            </a:r>
            <a:r>
              <a:rPr lang="zh-CN" altLang="en-US" sz="2800"/>
              <a:t>体温下降期：体温调定点返回正常水平散热大于产热，体温开始下降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39370"/>
            <a:ext cx="12225020" cy="6779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67030"/>
            <a:ext cx="9144000" cy="1466215"/>
          </a:xfrm>
        </p:spPr>
        <p:txBody>
          <a:bodyPr/>
          <a:p>
            <a:r>
              <a:rPr lang="zh-CN" altLang="en-US" sz="5400">
                <a:latin typeface="黑体" panose="02010609060101010101" charset="-122"/>
                <a:ea typeface="黑体" panose="02010609060101010101" charset="-122"/>
              </a:rPr>
              <a:t>热型及临床意义</a:t>
            </a:r>
            <a:endParaRPr lang="zh-CN" altLang="en-US" sz="5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9275" y="2019300"/>
            <a:ext cx="9396095" cy="3740150"/>
          </a:xfrm>
        </p:spPr>
        <p:txBody>
          <a:bodyPr/>
          <a:p>
            <a:r>
              <a:rPr lang="en-US" altLang="zh-CN"/>
              <a:t>1.</a:t>
            </a:r>
            <a:r>
              <a:rPr lang="zh-CN" altLang="en-US"/>
              <a:t>稽留热：是指体温恒定在</a:t>
            </a:r>
            <a:r>
              <a:rPr lang="en-US" altLang="zh-CN"/>
              <a:t>39-40</a:t>
            </a:r>
            <a:r>
              <a:rPr lang="zh-CN" altLang="en-US"/>
              <a:t>度以上的高水平</a:t>
            </a:r>
            <a:r>
              <a:rPr lang="en-US" altLang="zh-CN"/>
              <a:t>.</a:t>
            </a:r>
            <a:r>
              <a:rPr lang="zh-CN" altLang="en-US"/>
              <a:t>达数天或数周</a:t>
            </a:r>
            <a:r>
              <a:rPr lang="en-US" altLang="zh-CN"/>
              <a:t>.24</a:t>
            </a:r>
            <a:r>
              <a:rPr lang="zh-CN" altLang="en-US"/>
              <a:t>小时内波动范围不超过一度</a:t>
            </a:r>
            <a:r>
              <a:rPr lang="zh-CN" altLang="en-US">
                <a:solidFill>
                  <a:srgbClr val="C00000"/>
                </a:solidFill>
              </a:rPr>
              <a:t>（常见于伤寒、大叶性肺炎）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4" name="图片 3" descr="微信图片_201810251955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894965"/>
            <a:ext cx="9533890" cy="3575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34290"/>
            <a:ext cx="12225020" cy="6911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 rot="10800000" flipV="1">
            <a:off x="-15875" y="847090"/>
            <a:ext cx="12093575" cy="891540"/>
          </a:xfrm>
        </p:spPr>
        <p:txBody>
          <a:bodyPr>
            <a:normAutofit fontScale="90000"/>
          </a:bodyPr>
          <a:p>
            <a:pPr algn="l">
              <a:lnSpc>
                <a:spcPct val="110000"/>
              </a:lnSpc>
            </a:pPr>
            <a:r>
              <a:rPr lang="en-US" altLang="zh-CN" sz="2800"/>
              <a:t>2.</a:t>
            </a:r>
            <a:r>
              <a:rPr lang="zh-CN" altLang="en-US" sz="2800"/>
              <a:t>弛张热：体温常在</a:t>
            </a:r>
            <a:r>
              <a:rPr lang="en-US" altLang="zh-CN" sz="2800"/>
              <a:t>39</a:t>
            </a:r>
            <a:r>
              <a:rPr lang="zh-CN" altLang="en-US" sz="2800"/>
              <a:t>度以上</a:t>
            </a:r>
            <a:r>
              <a:rPr lang="en-US" altLang="zh-CN" sz="2800"/>
              <a:t>.</a:t>
            </a:r>
            <a:r>
              <a:rPr lang="zh-CN" altLang="en-US" sz="2800"/>
              <a:t>波动幅度大</a:t>
            </a:r>
            <a:r>
              <a:rPr lang="en-US" altLang="zh-CN" sz="2800"/>
              <a:t>.24</a:t>
            </a:r>
            <a:r>
              <a:rPr lang="zh-CN" altLang="en-US" sz="2800"/>
              <a:t>小时内波动范围超过</a:t>
            </a:r>
            <a:r>
              <a:rPr lang="en-US" altLang="zh-CN" sz="2800"/>
              <a:t>2</a:t>
            </a:r>
            <a:r>
              <a:rPr lang="zh-CN" altLang="en-US" sz="2800"/>
              <a:t>度</a:t>
            </a:r>
            <a:r>
              <a:rPr lang="zh-CN" altLang="en-US" sz="2800">
                <a:solidFill>
                  <a:srgbClr val="C00000"/>
                </a:solidFill>
              </a:rPr>
              <a:t>（常见于败血症、风湿热、重症肺结核及化脓性炎症等）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15875" y="2097405"/>
            <a:ext cx="11659870" cy="4510405"/>
          </a:xfrm>
        </p:spPr>
        <p:txBody>
          <a:bodyPr/>
          <a:p>
            <a:endParaRPr lang="en-US" altLang="zh-CN"/>
          </a:p>
        </p:txBody>
      </p:sp>
      <p:pic>
        <p:nvPicPr>
          <p:cNvPr id="4" name="图片 3" descr="微信图片_201810251955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1738630"/>
            <a:ext cx="10058400" cy="5042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10160"/>
            <a:ext cx="12225020" cy="6976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4625" y="1114425"/>
            <a:ext cx="11764645" cy="905510"/>
          </a:xfrm>
        </p:spPr>
        <p:txBody>
          <a:bodyPr>
            <a:normAutofit fontScale="90000"/>
          </a:bodyPr>
          <a:p>
            <a:pPr algn="l"/>
            <a:r>
              <a:rPr lang="en-US" altLang="zh-CN" sz="2800"/>
              <a:t>3.</a:t>
            </a:r>
            <a:r>
              <a:rPr lang="zh-CN" altLang="en-US" sz="2800"/>
              <a:t>间歇热：体温骤升达到高峰后持续数小时</a:t>
            </a:r>
            <a:r>
              <a:rPr lang="en-US" altLang="zh-CN" sz="2800"/>
              <a:t>.</a:t>
            </a:r>
            <a:r>
              <a:rPr lang="zh-CN" altLang="en-US" sz="2800"/>
              <a:t>又迅速将至正常</a:t>
            </a:r>
            <a:r>
              <a:rPr lang="en-US" altLang="zh-CN" sz="2800"/>
              <a:t>.</a:t>
            </a:r>
            <a:r>
              <a:rPr lang="zh-CN" altLang="en-US" sz="2800"/>
              <a:t>无热期可持续一天或数天</a:t>
            </a:r>
            <a:r>
              <a:rPr lang="en-US" altLang="zh-CN" sz="2800"/>
              <a:t>.</a:t>
            </a:r>
            <a:r>
              <a:rPr lang="zh-CN" altLang="en-US" sz="2800"/>
              <a:t>如此高热期与无热期反复交替出现</a:t>
            </a:r>
            <a:r>
              <a:rPr lang="zh-CN" altLang="en-US" sz="2800">
                <a:solidFill>
                  <a:srgbClr val="C00000"/>
                </a:solidFill>
              </a:rPr>
              <a:t>（常见于疟疾</a:t>
            </a:r>
            <a:r>
              <a:rPr lang="en-US" altLang="zh-CN" sz="2800">
                <a:solidFill>
                  <a:srgbClr val="C00000"/>
                </a:solidFill>
              </a:rPr>
              <a:t>.</a:t>
            </a:r>
            <a:r>
              <a:rPr lang="zh-CN" altLang="en-US" sz="2800">
                <a:solidFill>
                  <a:srgbClr val="C00000"/>
                </a:solidFill>
              </a:rPr>
              <a:t>急性肾盂肾炎）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625" y="2733675"/>
            <a:ext cx="11764010" cy="4232275"/>
          </a:xfrm>
        </p:spPr>
        <p:txBody>
          <a:bodyPr>
            <a:noAutofit/>
          </a:bodyPr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微信图片_201810251956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935480"/>
            <a:ext cx="10058400" cy="4899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 descr="三院ppt1-04.jpg"/>
          <p:cNvPicPr>
            <a:picLocks noChangeAspect="1"/>
          </p:cNvPicPr>
          <p:nvPr/>
        </p:nvPicPr>
        <p:blipFill>
          <a:blip r:embed="rId1"/>
          <a:srcRect l="371" t="513" r="-13644" b="-1345"/>
          <a:stretch>
            <a:fillRect/>
          </a:stretch>
        </p:blipFill>
        <p:spPr>
          <a:xfrm>
            <a:off x="-16510" y="-6350"/>
            <a:ext cx="12225020" cy="7075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6850" y="1088390"/>
            <a:ext cx="11854815" cy="965200"/>
          </a:xfrm>
        </p:spPr>
        <p:txBody>
          <a:bodyPr/>
          <a:p>
            <a:pPr algn="l"/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波状热：体温逐渐上升达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39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或以上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数天后又逐渐下降至正常水平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持续数天后又逐渐升高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如此反复。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（常见于布氏杆菌病）</a:t>
            </a:r>
            <a:endParaRPr lang="zh-CN" altLang="en-US" sz="2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7485" y="2865120"/>
            <a:ext cx="11237595" cy="3808095"/>
          </a:xfrm>
        </p:spPr>
        <p:txBody>
          <a:bodyPr>
            <a:no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微信图片_201810251956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5" y="1976120"/>
            <a:ext cx="10058400" cy="49288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VmNGY4NDUzZjZhMmJlOTA3ZDYwM2MwZmI3NzZlZ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WPS 演示</Application>
  <PresentationFormat>宽屏</PresentationFormat>
  <Paragraphs>79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微软雅黑</vt:lpstr>
      <vt:lpstr>Arial Unicode MS</vt:lpstr>
      <vt:lpstr>Calibri Light</vt:lpstr>
      <vt:lpstr>Calibri</vt:lpstr>
      <vt:lpstr>Office 主题</vt:lpstr>
      <vt:lpstr>发热</vt:lpstr>
      <vt:lpstr>定义</vt:lpstr>
      <vt:lpstr>病因与分类</vt:lpstr>
      <vt:lpstr> 临床表现</vt:lpstr>
      <vt:lpstr>1：体温上升期：发热开始阶段体温调节中枢定点上移，产热大于散热，体温开始上升。 2.高热持续期：体温调节中枢调定点不再上移，产热散热基本平衡，体温较高。 3.体温下降期：体温调定点返回正常水平散热大于产热，体温开始下降</vt:lpstr>
      <vt:lpstr>热型及临床意义</vt:lpstr>
      <vt:lpstr>2.弛张热：体温常在39度以上.波动幅度大.24小时内波动范围超过2度（常见于败血症、风湿热、重症肺结核及化脓性炎症等）</vt:lpstr>
      <vt:lpstr>3.间歇热：体温骤升达到高峰后持续数小时.又迅速将至正常.无热期可持续一天或数天.如此高热期与无热期反复交替出现（常见于疟疾.急性肾盂肾炎）</vt:lpstr>
      <vt:lpstr>4.波状热：体温逐渐上升达39或以上.数天后又逐渐下降至正常水平.持续数天后又逐渐升高.如此反复。（常见于布氏杆菌病）</vt:lpstr>
      <vt:lpstr>5.回归热：体温急剧上升至39度或以上，持续数天后又骤然下降至正常水平，高热期与无热期各持续若干天后规律性交替一次。（常见于回归热、霍奇金病）</vt:lpstr>
      <vt:lpstr>6.不规则热：发热的体温曲线无一定规律。（流感、肿瘤性发热，渗出性胸膜炎等）</vt:lpstr>
      <vt:lpstr>五.护理措施</vt:lpstr>
      <vt:lpstr>五.护理措施</vt:lpstr>
      <vt:lpstr>五.护理措施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李莉萍</cp:lastModifiedBy>
  <cp:revision>52</cp:revision>
  <dcterms:created xsi:type="dcterms:W3CDTF">2015-05-05T08:02:00Z</dcterms:created>
  <dcterms:modified xsi:type="dcterms:W3CDTF">2025-02-25T03:41:03Z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3C1FF0F426DA4DE484FC2E986855D4FB_12</vt:lpwstr>
  </property>
</Properties>
</file>