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tags/tag10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63" r:id="rId3"/>
    <p:sldMasterId id="2147483666" r:id="rId4"/>
    <p:sldMasterId id="2147483677" r:id="rId5"/>
    <p:sldMasterId id="2147483680" r:id="rId6"/>
  </p:sldMasterIdLst>
  <p:notesMasterIdLst>
    <p:notesMasterId r:id="rId41"/>
  </p:notesMasterIdLst>
  <p:handoutMasterIdLst>
    <p:handoutMasterId r:id="rId42"/>
  </p:handoutMasterIdLst>
  <p:sldIdLst>
    <p:sldId id="1044" r:id="rId7"/>
    <p:sldId id="1199" r:id="rId8"/>
    <p:sldId id="1140" r:id="rId9"/>
    <p:sldId id="783" r:id="rId10"/>
    <p:sldId id="912" r:id="rId11"/>
    <p:sldId id="1144" r:id="rId12"/>
    <p:sldId id="913" r:id="rId13"/>
    <p:sldId id="1541" r:id="rId14"/>
    <p:sldId id="1542" r:id="rId15"/>
    <p:sldId id="1543" r:id="rId16"/>
    <p:sldId id="954" r:id="rId17"/>
    <p:sldId id="1604" r:id="rId18"/>
    <p:sldId id="1605" r:id="rId19"/>
    <p:sldId id="1606" r:id="rId20"/>
    <p:sldId id="1619" r:id="rId21"/>
    <p:sldId id="1625" r:id="rId22"/>
    <p:sldId id="1620" r:id="rId23"/>
    <p:sldId id="1623" r:id="rId24"/>
    <p:sldId id="1624" r:id="rId25"/>
    <p:sldId id="1202" r:id="rId26"/>
    <p:sldId id="1203" r:id="rId27"/>
    <p:sldId id="1607" r:id="rId28"/>
    <p:sldId id="1612" r:id="rId29"/>
    <p:sldId id="1611" r:id="rId30"/>
    <p:sldId id="1610" r:id="rId31"/>
    <p:sldId id="1615" r:id="rId32"/>
    <p:sldId id="1609" r:id="rId33"/>
    <p:sldId id="1616" r:id="rId34"/>
    <p:sldId id="1629" r:id="rId35"/>
    <p:sldId id="1617" r:id="rId36"/>
    <p:sldId id="1628" r:id="rId37"/>
    <p:sldId id="1627" r:id="rId38"/>
    <p:sldId id="1630" r:id="rId39"/>
    <p:sldId id="952" r:id="rId40"/>
  </p:sldIdLst>
  <p:sldSz cx="12192000" cy="6858000"/>
  <p:notesSz cx="9942513" cy="6761163"/>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950" userDrawn="1">
          <p15:clr>
            <a:srgbClr val="A4A3A4"/>
          </p15:clr>
        </p15:guide>
        <p15:guide id="2" pos="3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peng yanpeng" initials="yy"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 xmlns:p14="http://schemas.microsoft.com/office/powerpoint/2010/main" val="1"/>
      </p:ext>
    </p:extLst>
  </p:showPr>
  <p:clrMru>
    <a:srgbClr val="000000"/>
    <a:srgbClr val="ECF5E6"/>
    <a:srgbClr val="FEF8F5"/>
    <a:srgbClr val="FFFFFF"/>
    <a:srgbClr val="F1F8ED"/>
    <a:srgbClr val="EEF5FB"/>
    <a:srgbClr val="FFFCF3"/>
    <a:srgbClr val="046D34"/>
    <a:srgbClr val="059F59"/>
    <a:srgbClr val="6CBA5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68F48CB-B3E4-4AC4-B9B0-83364689537C}" styleName="{d81a1682-f6d3-453d-a0b4-2df6d50f48b8}">
    <a:wholeTbl>
      <a:tcTxStyle>
        <a:fontRef idx="none">
          <a:prstClr val="black"/>
        </a:fontRef>
      </a:tcTxStyle>
      <a:tcStyle>
        <a:tcBdr>
          <a:left>
            <a:ln w="6350" cmpd="sng">
              <a:solidFill>
                <a:srgbClr val="B8D6BA"/>
              </a:solidFill>
            </a:ln>
          </a:left>
          <a:right>
            <a:ln w="6350" cmpd="sng">
              <a:solidFill>
                <a:srgbClr val="B8D6BA"/>
              </a:solidFill>
            </a:ln>
          </a:right>
          <a:top>
            <a:ln w="6350" cmpd="sng">
              <a:solidFill>
                <a:srgbClr val="B8D6BA"/>
              </a:solidFill>
            </a:ln>
          </a:top>
          <a:bottom>
            <a:ln w="6350" cmpd="sng">
              <a:solidFill>
                <a:srgbClr val="B8D6BA"/>
              </a:solidFill>
            </a:ln>
          </a:bottom>
          <a:insideH>
            <a:ln w="6350" cmpd="sng">
              <a:solidFill>
                <a:srgbClr val="B8D6BA"/>
              </a:solidFill>
            </a:ln>
          </a:insideH>
          <a:insideV>
            <a:ln w="6350" cmpd="sng">
              <a:solidFill>
                <a:srgbClr val="B8D6BA"/>
              </a:solidFill>
            </a:ln>
          </a:insideV>
        </a:tcBdr>
        <a:fill>
          <a:solidFill>
            <a:srgbClr val="FFFFFF"/>
          </a:solidFill>
        </a:fill>
      </a:tcStyle>
    </a:wholeTbl>
    <a:firstRow>
      <a:tcTxStyle>
        <a:fontRef idx="none">
          <a:prstClr val="black"/>
        </a:fontRef>
      </a:tcTxStyle>
      <a:tcStyle>
        <a:tcBdr>
          <a:left>
            <a:ln w="6350" cmpd="sng">
              <a:solidFill>
                <a:srgbClr val="FFFFFF"/>
              </a:solidFill>
            </a:ln>
          </a:left>
          <a:right>
            <a:ln w="6350" cmpd="sng">
              <a:solidFill>
                <a:srgbClr val="FFFFFF"/>
              </a:solidFill>
            </a:ln>
          </a:right>
          <a:top>
            <a:ln w="6350" cmpd="sng">
              <a:solidFill>
                <a:srgbClr val="FFFFFF"/>
              </a:solidFill>
            </a:ln>
          </a:top>
          <a:bottom>
            <a:ln w="6350" cmpd="sng">
              <a:solidFill>
                <a:srgbClr val="FFFFFF"/>
              </a:solidFill>
            </a:ln>
          </a:bottom>
          <a:insideV>
            <a:ln w="6350" cmpd="sng">
              <a:solidFill>
                <a:srgbClr val="FFFFFF"/>
              </a:solidFill>
            </a:ln>
          </a:insideV>
        </a:tcBdr>
        <a:fill>
          <a:solidFill>
            <a:srgbClr val="B8D6B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6"/>
    <p:restoredTop sz="94572" autoAdjust="0"/>
  </p:normalViewPr>
  <p:slideViewPr>
    <p:cSldViewPr snapToGrid="0" showGuides="1">
      <p:cViewPr varScale="1">
        <p:scale>
          <a:sx n="107" d="100"/>
          <a:sy n="107" d="100"/>
        </p:scale>
        <p:origin x="-960" y="-96"/>
      </p:cViewPr>
      <p:guideLst>
        <p:guide orient="horz" pos="1950"/>
        <p:guide pos="3815"/>
      </p:guideLst>
    </p:cSldViewPr>
  </p:slideViewPr>
  <p:outlineViewPr>
    <p:cViewPr>
      <p:scale>
        <a:sx n="100" d="100"/>
        <a:sy n="100" d="100"/>
      </p:scale>
      <p:origin x="0" y="0"/>
    </p:cViewPr>
  </p:outlineViewPr>
  <p:notesTextViewPr>
    <p:cViewPr>
      <p:scale>
        <a:sx n="1" d="1"/>
        <a:sy n="1" d="1"/>
      </p:scale>
      <p:origin x="0" y="0"/>
    </p:cViewPr>
  </p:notesTextViewPr>
  <p:sorterViewPr showFormatting="0">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6245816" cy="250808"/>
          </a:xfrm>
          <a:prstGeom prst="rect">
            <a:avLst/>
          </a:prstGeom>
        </p:spPr>
        <p:txBody>
          <a:bodyPr vert="horz" lIns="91440" tIns="45720" rIns="91440" bIns="45720" rtlCol="0"/>
          <a:lstStyle>
            <a:lvl1pPr algn="l">
              <a:defRPr sz="655"/>
            </a:lvl1pPr>
          </a:lstStyle>
          <a:p>
            <a:endParaRPr lang="zh-CN" altLang="en-US"/>
          </a:p>
        </p:txBody>
      </p:sp>
      <p:sp>
        <p:nvSpPr>
          <p:cNvPr id="3" name="日期占位符 2"/>
          <p:cNvSpPr>
            <a:spLocks noGrp="1"/>
          </p:cNvSpPr>
          <p:nvPr>
            <p:ph type="dt" sz="quarter" idx="1"/>
          </p:nvPr>
        </p:nvSpPr>
        <p:spPr>
          <a:xfrm>
            <a:off x="8164270" y="0"/>
            <a:ext cx="6245816" cy="250808"/>
          </a:xfrm>
          <a:prstGeom prst="rect">
            <a:avLst/>
          </a:prstGeom>
        </p:spPr>
        <p:txBody>
          <a:bodyPr vert="horz" lIns="91440" tIns="45720" rIns="91440" bIns="45720" rtlCol="0"/>
          <a:lstStyle>
            <a:lvl1pPr algn="r">
              <a:defRPr sz="655"/>
            </a:lvl1pPr>
          </a:lstStyle>
          <a:p>
            <a:fld id="{0F9B84EA-7D68-4D60-9CB1-D50884785D1C}" type="datetimeFigureOut">
              <a:rPr lang="zh-CN" altLang="en-US" smtClean="0"/>
              <a:pPr/>
              <a:t>2025-02-25</a:t>
            </a:fld>
            <a:endParaRPr lang="zh-CN" altLang="en-US"/>
          </a:p>
        </p:txBody>
      </p:sp>
      <p:sp>
        <p:nvSpPr>
          <p:cNvPr id="4" name="页脚占位符 3"/>
          <p:cNvSpPr>
            <a:spLocks noGrp="1"/>
          </p:cNvSpPr>
          <p:nvPr>
            <p:ph type="ftr" sz="quarter" idx="2"/>
          </p:nvPr>
        </p:nvSpPr>
        <p:spPr>
          <a:xfrm>
            <a:off x="0" y="4747992"/>
            <a:ext cx="6245816" cy="250808"/>
          </a:xfrm>
          <a:prstGeom prst="rect">
            <a:avLst/>
          </a:prstGeom>
        </p:spPr>
        <p:txBody>
          <a:bodyPr vert="horz" lIns="91440" tIns="45720" rIns="91440" bIns="45720" rtlCol="0" anchor="b"/>
          <a:lstStyle>
            <a:lvl1pPr algn="l">
              <a:defRPr sz="655"/>
            </a:lvl1pPr>
          </a:lstStyle>
          <a:p>
            <a:endParaRPr lang="zh-CN" altLang="en-US"/>
          </a:p>
        </p:txBody>
      </p:sp>
      <p:sp>
        <p:nvSpPr>
          <p:cNvPr id="5" name="灯片编号占位符 4"/>
          <p:cNvSpPr>
            <a:spLocks noGrp="1"/>
          </p:cNvSpPr>
          <p:nvPr>
            <p:ph type="sldNum" sz="quarter" idx="3"/>
          </p:nvPr>
        </p:nvSpPr>
        <p:spPr>
          <a:xfrm>
            <a:off x="8164270" y="4747992"/>
            <a:ext cx="6245816" cy="250808"/>
          </a:xfrm>
          <a:prstGeom prst="rect">
            <a:avLst/>
          </a:prstGeom>
        </p:spPr>
        <p:txBody>
          <a:bodyPr vert="horz" lIns="91440" tIns="45720" rIns="91440" bIns="45720" rtlCol="0" anchor="b"/>
          <a:lstStyle>
            <a:lvl1pPr algn="r">
              <a:defRPr sz="655"/>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97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5632450" y="0"/>
            <a:ext cx="4308475" cy="33972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331FD2-E927-43B4-A87B-265019F5EAE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2943225" y="844550"/>
            <a:ext cx="4056063" cy="2282825"/>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等线" panose="02010600030101010101" pitchFamily="2" charset="-122"/>
                <a:ea typeface="等线" panose="02010600030101010101" pitchFamily="2" charset="-122"/>
              </a:rPr>
              <a:pPr lvl="0" algn="r" eaLnBrk="1" hangingPunct="1">
                <a:buNone/>
              </a:pPr>
              <a:t>‹#›</a:t>
            </a:fld>
            <a:endParaRPr lang="zh-CN" altLang="en-US" sz="1200" dirty="0">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A6DA1FB-ACD5-40DB-A5F4-9A7B723DCCC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0213" y="466725"/>
            <a:ext cx="4144962" cy="233203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pPr/>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3.xml"/><Relationship Id="rId5" Type="http://schemas.openxmlformats.org/officeDocument/2006/relationships/tags" Target="../tags/tag12.xml"/><Relationship Id="rId4"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B84C4-6BF7-453F-A5BF-A2EB6B5ACF28}" type="datetimeFigureOut">
              <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latin typeface="Arial" panose="020B0604020202020204" pitchFamily="34" charset="0"/>
            </a:endParaRPr>
          </a:p>
        </p:txBody>
      </p:sp>
      <p:pic>
        <p:nvPicPr>
          <p:cNvPr id="2050" name="Picture 2" descr="C:\Users\Admin\Desktop\捕获.PNG"/>
          <p:cNvPicPr>
            <a:picLocks noChangeAspect="1" noChangeArrowheads="1"/>
          </p:cNvPicPr>
          <p:nvPr userDrawn="1"/>
        </p:nvPicPr>
        <p:blipFill>
          <a:blip r:embed="rId2"/>
          <a:srcRect/>
          <a:stretch>
            <a:fillRect/>
          </a:stretch>
        </p:blipFill>
        <p:spPr bwMode="auto">
          <a:xfrm>
            <a:off x="0" y="0"/>
            <a:ext cx="12216069" cy="6857999"/>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p:nvSpPr>
        <p:spPr>
          <a:xfrm>
            <a:off x="5080" y="0"/>
            <a:ext cx="12187555" cy="584200"/>
          </a:xfrm>
          <a:prstGeom prst="rect">
            <a:avLst/>
          </a:prstGeom>
          <a:gradFill>
            <a:gsLst>
              <a:gs pos="0">
                <a:schemeClr val="accent1">
                  <a:lumMod val="5000"/>
                  <a:lumOff val="95000"/>
                  <a:alpha val="0"/>
                </a:schemeClr>
              </a:gs>
              <a:gs pos="100000">
                <a:schemeClr val="accent1">
                  <a:lumMod val="45000"/>
                  <a:lumOff val="55000"/>
                </a:schemeClr>
              </a:gs>
              <a:gs pos="100000">
                <a:srgbClr val="0070C0"/>
              </a:gs>
              <a:gs pos="100000">
                <a:srgbClr val="0070C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smtClean="0"/>
              <a:pPr lvl="0" eaLnBrk="1" hangingPunct="1">
                <a:buNone/>
              </a:pPr>
              <a:t>‹#›</a:t>
            </a:fld>
            <a:endParaRPr lang="zh-CN" altLang="en-US" dirty="0"/>
          </a:p>
        </p:txBody>
      </p:sp>
      <p:sp>
        <p:nvSpPr>
          <p:cNvPr id="5" name="文本框 4"/>
          <p:cNvSpPr txBox="1"/>
          <p:nvPr/>
        </p:nvSpPr>
        <p:spPr>
          <a:xfrm>
            <a:off x="9079865" y="107950"/>
            <a:ext cx="2792095" cy="368300"/>
          </a:xfrm>
          <a:prstGeom prst="rect">
            <a:avLst/>
          </a:prstGeom>
          <a:noFill/>
        </p:spPr>
        <p:txBody>
          <a:bodyPr wrap="square" rtlCol="0">
            <a:spAutoFit/>
          </a:bodyPr>
          <a:lstStyle/>
          <a:p>
            <a:r>
              <a:rPr lang="zh-CN" altLang="en-US" b="1" dirty="0">
                <a:solidFill>
                  <a:schemeClr val="tx1"/>
                </a:solidFill>
                <a:effectLst>
                  <a:outerShdw blurRad="38100" dist="19050" dir="2700000" algn="tl" rotWithShape="0">
                    <a:schemeClr val="dk1">
                      <a:alpha val="40000"/>
                    </a:schemeClr>
                  </a:outerShdw>
                </a:effectLst>
              </a:rPr>
              <a:t>厚德 仁和 崇礼 尚善</a:t>
            </a:r>
          </a:p>
        </p:txBody>
      </p:sp>
      <p:pic>
        <p:nvPicPr>
          <p:cNvPr id="2" name="图片 1" descr="C:/Users/WANGZHUJUN/AppData/Local/Temp/picturecompress_20220114120340/output_1.pngoutput_1"/>
          <p:cNvPicPr>
            <a:picLocks noChangeAspect="1"/>
          </p:cNvPicPr>
          <p:nvPr/>
        </p:nvPicPr>
        <p:blipFill>
          <a:blip r:embed="rId2" cstate="print"/>
          <a:stretch>
            <a:fillRect/>
          </a:stretch>
        </p:blipFill>
        <p:spPr>
          <a:xfrm>
            <a:off x="126365" y="109220"/>
            <a:ext cx="2144100" cy="367200"/>
          </a:xfrm>
          <a:prstGeom prst="rect">
            <a:avLst/>
          </a:prstGeom>
        </p:spPr>
      </p:pic>
      <p:pic>
        <p:nvPicPr>
          <p:cNvPr id="1026" name="Picture 2" descr="C:\Users\Admin\Desktop\捕获.PNG"/>
          <p:cNvPicPr>
            <a:picLocks noChangeAspect="1" noChangeArrowheads="1"/>
          </p:cNvPicPr>
          <p:nvPr userDrawn="1"/>
        </p:nvPicPr>
        <p:blipFill>
          <a:blip r:embed="rId3"/>
          <a:srcRect/>
          <a:stretch>
            <a:fillRect/>
          </a:stretch>
        </p:blipFill>
        <p:spPr bwMode="auto">
          <a:xfrm>
            <a:off x="0" y="0"/>
            <a:ext cx="12216069" cy="6858000"/>
          </a:xfrm>
          <a:prstGeom prst="rect">
            <a:avLst/>
          </a:prstGeom>
          <a:noFill/>
        </p:spPr>
      </p:pic>
    </p:spTree>
  </p:cSld>
  <p:clrMapOvr>
    <a:masterClrMapping/>
  </p:clrMapOvr>
  <p:transition spd="slow"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2025-02-25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transition spd="slow"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E6B84C4-6BF7-453F-A5BF-A2EB6B5ACF28}" type="datetimeFigureOut">
              <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2025-02-25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slow"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slow"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5080" y="0"/>
            <a:ext cx="12187555" cy="584200"/>
          </a:xfrm>
          <a:prstGeom prst="rect">
            <a:avLst/>
          </a:prstGeom>
          <a:gradFill>
            <a:gsLst>
              <a:gs pos="0">
                <a:schemeClr val="accent1">
                  <a:lumMod val="5000"/>
                  <a:lumOff val="95000"/>
                  <a:alpha val="0"/>
                </a:schemeClr>
              </a:gs>
              <a:gs pos="100000">
                <a:schemeClr val="accent1">
                  <a:lumMod val="45000"/>
                  <a:lumOff val="55000"/>
                </a:schemeClr>
              </a:gs>
              <a:gs pos="100000">
                <a:srgbClr val="0070C0"/>
              </a:gs>
              <a:gs pos="100000">
                <a:srgbClr val="0070C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6EA6E4-A339-4051-A37B-BCBF8C10E711}" type="slidenum">
              <a:rPr lang="zh-CN" altLang="en-US" smtClean="0"/>
              <a:pPr/>
              <a:t>‹#›</a:t>
            </a:fld>
            <a:endParaRPr lang="zh-CN" altLang="en-US"/>
          </a:p>
        </p:txBody>
      </p:sp>
      <p:pic>
        <p:nvPicPr>
          <p:cNvPr id="16" name="图片 15"/>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 xmlns:a14="http://schemas.microsoft.com/office/drawing/2010/main" val="0"/>
              </a:ext>
            </a:extLst>
          </a:blip>
          <a:stretch>
            <a:fillRect/>
          </a:stretch>
        </p:blipFill>
        <p:spPr>
          <a:xfrm>
            <a:off x="173355" y="0"/>
            <a:ext cx="2919095" cy="583565"/>
          </a:xfrm>
          <a:prstGeom prst="rect">
            <a:avLst/>
          </a:prstGeom>
        </p:spPr>
      </p:pic>
      <p:sp>
        <p:nvSpPr>
          <p:cNvPr id="5" name="文本框 4"/>
          <p:cNvSpPr txBox="1"/>
          <p:nvPr userDrawn="1"/>
        </p:nvSpPr>
        <p:spPr>
          <a:xfrm>
            <a:off x="9047480" y="107950"/>
            <a:ext cx="2824480" cy="368300"/>
          </a:xfrm>
          <a:prstGeom prst="rect">
            <a:avLst/>
          </a:prstGeom>
          <a:noFill/>
        </p:spPr>
        <p:txBody>
          <a:bodyPr wrap="square" rtlCol="0">
            <a:spAutoFit/>
          </a:bodyPr>
          <a:lstStyle/>
          <a:p>
            <a:r>
              <a:rPr lang="zh-CN" altLang="en-US" b="1" dirty="0">
                <a:solidFill>
                  <a:schemeClr val="tx1"/>
                </a:solidFill>
                <a:effectLst>
                  <a:outerShdw blurRad="38100" dist="19050" dir="2700000" algn="tl" rotWithShape="0">
                    <a:schemeClr val="dk1">
                      <a:alpha val="40000"/>
                    </a:schemeClr>
                  </a:outerShdw>
                </a:effectLst>
              </a:rPr>
              <a:t>厚德 仁和 崇礼 尚善</a:t>
            </a:r>
          </a:p>
        </p:txBody>
      </p:sp>
    </p:spTree>
  </p:cSld>
  <p:clrMapOvr>
    <a:masterClrMapping/>
  </p:clrMapOvr>
  <p:transition spd="slow"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4.xml"/><Relationship Id="rId16" Type="http://schemas.openxmlformats.org/officeDocument/2006/relationships/tags" Target="../tags/tag5.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ags" Target="../tags/tag4.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4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E6B84C4-6BF7-453F-A5BF-A2EB6B5ACF28}" type="datetimeFigureOut">
              <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4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4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pPr lvl="0" eaLnBrk="1" hangingPunct="1">
                <a:buNone/>
              </a:p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866775" rtl="0" fontAlgn="base">
        <a:lnSpc>
          <a:spcPct val="90000"/>
        </a:lnSpc>
        <a:spcBef>
          <a:spcPct val="0"/>
        </a:spcBef>
        <a:spcAft>
          <a:spcPct val="0"/>
        </a:spcAft>
        <a:defRPr sz="4100" kern="1200">
          <a:solidFill>
            <a:schemeClr val="tx1"/>
          </a:solidFill>
          <a:latin typeface="+mj-lt"/>
          <a:ea typeface="+mj-ea"/>
          <a:cs typeface="+mj-cs"/>
        </a:defRPr>
      </a:lvl1pPr>
      <a:lvl2pPr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2pPr>
      <a:lvl3pPr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3pPr>
      <a:lvl4pPr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4pPr>
      <a:lvl5pPr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5pPr>
      <a:lvl6pPr marL="457200"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6pPr>
      <a:lvl7pPr marL="914400"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7pPr>
      <a:lvl8pPr marL="1371600"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8pPr>
      <a:lvl9pPr marL="1828800" algn="l" defTabSz="866775" rtl="0" fontAlgn="base">
        <a:lnSpc>
          <a:spcPct val="90000"/>
        </a:lnSpc>
        <a:spcBef>
          <a:spcPct val="0"/>
        </a:spcBef>
        <a:spcAft>
          <a:spcPct val="0"/>
        </a:spcAft>
        <a:defRPr sz="4100">
          <a:solidFill>
            <a:schemeClr val="tx1"/>
          </a:solidFill>
          <a:latin typeface="Calibri Light" panose="020F0302020204030204" pitchFamily="34" charset="0"/>
          <a:ea typeface="宋体" panose="02010600030101010101" pitchFamily="2" charset="-122"/>
        </a:defRPr>
      </a:lvl9pPr>
    </p:titleStyle>
    <p:bodyStyle>
      <a:lvl1pPr marL="215900" indent="-215900" algn="l" defTabSz="866775" rtl="0" fontAlgn="base">
        <a:lnSpc>
          <a:spcPct val="90000"/>
        </a:lnSpc>
        <a:spcBef>
          <a:spcPct val="190000"/>
        </a:spcBef>
        <a:spcAft>
          <a:spcPct val="0"/>
        </a:spcAft>
        <a:buFont typeface="Arial" panose="020B0604020202020204" pitchFamily="34" charset="0"/>
        <a:buChar char="•"/>
        <a:defRPr sz="2600" kern="1200">
          <a:solidFill>
            <a:schemeClr val="tx1"/>
          </a:solidFill>
          <a:latin typeface="+mn-lt"/>
          <a:ea typeface="+mn-ea"/>
          <a:cs typeface="+mn-cs"/>
        </a:defRPr>
      </a:lvl1pPr>
      <a:lvl2pPr marL="649605" indent="-215900" algn="l" defTabSz="866775" rtl="0" fontAlgn="base">
        <a:lnSpc>
          <a:spcPct val="90000"/>
        </a:lnSpc>
        <a:spcBef>
          <a:spcPct val="95000"/>
        </a:spcBef>
        <a:spcAft>
          <a:spcPct val="0"/>
        </a:spcAft>
        <a:buFont typeface="Arial" panose="020B0604020202020204" pitchFamily="34" charset="0"/>
        <a:buChar char="•"/>
        <a:defRPr sz="2200" kern="1200">
          <a:solidFill>
            <a:schemeClr val="tx1"/>
          </a:solidFill>
          <a:latin typeface="+mn-lt"/>
          <a:ea typeface="+mn-ea"/>
          <a:cs typeface="+mn-cs"/>
        </a:defRPr>
      </a:lvl2pPr>
      <a:lvl3pPr marL="1082675" indent="-215900" algn="l" defTabSz="866775" rtl="0" fontAlgn="base">
        <a:lnSpc>
          <a:spcPct val="90000"/>
        </a:lnSpc>
        <a:spcBef>
          <a:spcPct val="95000"/>
        </a:spcBef>
        <a:spcAft>
          <a:spcPct val="0"/>
        </a:spcAft>
        <a:buFont typeface="Arial" panose="020B0604020202020204" pitchFamily="34" charset="0"/>
        <a:buChar char="•"/>
        <a:defRPr sz="2400" kern="1200">
          <a:solidFill>
            <a:schemeClr val="tx1"/>
          </a:solidFill>
          <a:latin typeface="+mn-lt"/>
          <a:ea typeface="+mn-ea"/>
          <a:cs typeface="+mn-cs"/>
        </a:defRPr>
      </a:lvl3pPr>
      <a:lvl4pPr marL="1516380" indent="-215900" algn="l" defTabSz="866775" rtl="0" fontAlgn="base">
        <a:lnSpc>
          <a:spcPct val="90000"/>
        </a:lnSpc>
        <a:spcBef>
          <a:spcPct val="95000"/>
        </a:spcBef>
        <a:spcAft>
          <a:spcPct val="0"/>
        </a:spcAft>
        <a:buFont typeface="Arial" panose="020B0604020202020204" pitchFamily="34" charset="0"/>
        <a:buChar char="•"/>
        <a:defRPr sz="1700" kern="1200">
          <a:solidFill>
            <a:schemeClr val="tx1"/>
          </a:solidFill>
          <a:latin typeface="+mn-lt"/>
          <a:ea typeface="+mn-ea"/>
          <a:cs typeface="+mn-cs"/>
        </a:defRPr>
      </a:lvl4pPr>
      <a:lvl5pPr marL="1949450" indent="-215900" algn="l" defTabSz="866775" rtl="0" fontAlgn="base">
        <a:lnSpc>
          <a:spcPct val="90000"/>
        </a:lnSpc>
        <a:spcBef>
          <a:spcPct val="95000"/>
        </a:spcBef>
        <a:spcAft>
          <a:spcPct val="0"/>
        </a:spcAft>
        <a:buFont typeface="Arial" panose="020B0604020202020204" pitchFamily="34" charset="0"/>
        <a:buChar char="•"/>
        <a:defRPr sz="1700"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custDataLst>
              <p:tags r:id="rId13"/>
            </p:custDataLst>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4099" name="Text Placeholder 2"/>
          <p:cNvSpPr>
            <a:spLocks noGrp="1"/>
          </p:cNvSpPr>
          <p:nvPr>
            <p:ph type="body" idx="1"/>
            <p:custDataLst>
              <p:tags r:id="rId14"/>
            </p:custDataLst>
          </p:nvPr>
        </p:nvSpPr>
        <p:spPr>
          <a:xfrm>
            <a:off x="838200" y="1825625"/>
            <a:ext cx="105156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Date Placeholder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tint val="75000"/>
                  </a:srgbClr>
                </a:solidFill>
                <a:latin typeface="等线" panose="02010600030101010101" pitchFamily="2" charset="-122"/>
                <a:ea typeface="等线"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1FB43D1-4554-432D-8547-9CCACB2A716F}" type="datetimeFigureOut">
              <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5" name="Footer Placeholder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等线" panose="02010600030101010101" pitchFamily="2" charset="-122"/>
                <a:ea typeface="等线"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10600030101010101" pitchFamily="2" charset="-122"/>
              <a:ea typeface="等线" panose="02010600030101010101" pitchFamily="2" charset="-122"/>
              <a:cs typeface="+mn-cs"/>
            </a:endParaRPr>
          </a:p>
        </p:txBody>
      </p:sp>
      <p:sp>
        <p:nvSpPr>
          <p:cNvPr id="6" name="Slide Number Placeholder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等线" panose="02010600030101010101" pitchFamily="2" charset="-122"/>
                <a:ea typeface="等线" panose="02010600030101010101" pitchFamily="2" charset="-122"/>
              </a:defRPr>
            </a:lvl1pPr>
          </a:lstStyle>
          <a:p>
            <a:pPr lvl="0" eaLnBrk="1" hangingPunct="1">
              <a:buNone/>
            </a:pPr>
            <a:fld id="{9A0DB2DC-4C9A-4742-B13C-FB6460FD3503}" type="slidenum">
              <a:rPr lang="zh-CN" altLang="en-US" dirty="0"/>
              <a:pPr lvl="0" eaLnBrk="1" hangingPunct="1">
                <a:buNone/>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37522EF-872F-4FB4-88DB-C05FE404D438}"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2025-02-25</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buNone/>
            </a:pPr>
            <a:fld id="{9A0DB2DC-4C9A-4742-B13C-FB6460FD3503}" type="slidenum">
              <a:rPr lang="zh-CN" altLang="en-US" smtClean="0"/>
              <a:pPr lvl="0" eaLnBrk="1" hangingPunct="1">
                <a:buNone/>
              </a:pPr>
              <a:t>‹#›</a:t>
            </a:fld>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ransition spd="slow" advTm="0">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2025-02-25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ransition spd="slow"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pPr/>
              <a:t>2025-02-25</a:t>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transition spd="slow" advTm="0">
    <p:random/>
  </p:transition>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37A1-2749-4189-8254-6F8E6ACC2AF7}" type="datetimeFigureOut">
              <a:rPr lang="zh-CN" altLang="en-US" smtClean="0"/>
              <a:pPr/>
              <a:t>2025-02-25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EA6E4-A339-4051-A37B-BCBF8C10E71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Lst>
  <p:transition spd="slow"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7.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8.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8.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0.xml"/><Relationship Id="rId1" Type="http://schemas.openxmlformats.org/officeDocument/2006/relationships/tags" Target="../tags/tag7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2.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4.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6.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8.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6.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1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20.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image" Target="../media/image7.png"/><Relationship Id="rId2" Type="http://schemas.openxmlformats.org/officeDocument/2006/relationships/tags" Target="../tags/tag94.xml"/><Relationship Id="rId16" Type="http://schemas.openxmlformats.org/officeDocument/2006/relationships/slideLayout" Target="../slideLayouts/slideLayout1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s/_rels/slide2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1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7.xml"/></Relationships>
</file>

<file path=ppt/slides/_rels/slide2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10.xml"/><Relationship Id="rId5" Type="http://schemas.openxmlformats.org/officeDocument/2006/relationships/slideLayout" Target="../slideLayouts/slideLayout14.xml"/><Relationship Id="rId4" Type="http://schemas.openxmlformats.org/officeDocument/2006/relationships/tags" Target="../tags/tag1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1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6.xml"/></Relationships>
</file>

<file path=ppt/slides/_rels/slide3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5.jpeg"/><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 Type="http://schemas.openxmlformats.org/officeDocument/2006/relationships/tags" Target="../tags/tag34.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1.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1080512" y="4188126"/>
            <a:ext cx="3375660" cy="1130935"/>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endParaRPr lang="en-US" altLang="zh-CN" sz="1200" b="1" spc="240" dirty="0">
              <a:solidFill>
                <a:schemeClr val="tx1"/>
              </a:solidFill>
              <a:latin typeface="宋体" panose="02010600030101010101" pitchFamily="2" charset="-122"/>
              <a:cs typeface="宋体" panose="02010600030101010101" pitchFamily="2" charset="-122"/>
              <a:sym typeface="+mn-ea"/>
            </a:endParaRPr>
          </a:p>
          <a:p>
            <a:pPr algn="ctr">
              <a:lnSpc>
                <a:spcPct val="150000"/>
              </a:lnSpc>
              <a:spcBef>
                <a:spcPts val="0"/>
              </a:spcBef>
              <a:spcAft>
                <a:spcPts val="0"/>
              </a:spcAft>
              <a:buSzPct val="100000"/>
            </a:pPr>
            <a:r>
              <a:rPr lang="zh-CN" altLang="en-US" sz="1600" b="1" spc="240" dirty="0" smtClean="0">
                <a:solidFill>
                  <a:schemeClr val="tx1"/>
                </a:solidFill>
                <a:latin typeface="楷体" pitchFamily="49" charset="-122"/>
                <a:ea typeface="楷体" pitchFamily="49" charset="-122"/>
                <a:cs typeface="宋体" panose="02010600030101010101" pitchFamily="2" charset="-122"/>
                <a:sym typeface="+mn-ea"/>
              </a:rPr>
              <a:t>公共卫生</a:t>
            </a:r>
            <a:r>
              <a:rPr lang="zh-CN" altLang="en-US" sz="1600" b="1" spc="240" dirty="0" smtClean="0">
                <a:latin typeface="楷体" pitchFamily="49" charset="-122"/>
                <a:ea typeface="楷体" pitchFamily="49" charset="-122"/>
                <a:cs typeface="宋体" panose="02010600030101010101" pitchFamily="2" charset="-122"/>
                <a:sym typeface="+mn-ea"/>
              </a:rPr>
              <a:t>科</a:t>
            </a:r>
            <a:endParaRPr lang="en-US" altLang="zh-CN" sz="1600" b="1" spc="240" dirty="0" smtClean="0">
              <a:latin typeface="楷体" pitchFamily="49" charset="-122"/>
              <a:ea typeface="楷体" pitchFamily="49" charset="-122"/>
              <a:cs typeface="宋体" panose="02010600030101010101" pitchFamily="2" charset="-122"/>
              <a:sym typeface="+mn-ea"/>
            </a:endParaRPr>
          </a:p>
          <a:p>
            <a:pPr algn="ctr">
              <a:lnSpc>
                <a:spcPct val="150000"/>
              </a:lnSpc>
              <a:spcBef>
                <a:spcPts val="0"/>
              </a:spcBef>
              <a:spcAft>
                <a:spcPts val="0"/>
              </a:spcAft>
              <a:buSzPct val="100000"/>
            </a:pPr>
            <a:r>
              <a:rPr lang="en-US" altLang="zh-CN" sz="1600" b="1" spc="240" dirty="0" smtClean="0">
                <a:solidFill>
                  <a:schemeClr val="tx1"/>
                </a:solidFill>
                <a:latin typeface="楷体" pitchFamily="49" charset="-122"/>
                <a:ea typeface="楷体" pitchFamily="49" charset="-122"/>
                <a:cs typeface="宋体" panose="02010600030101010101" pitchFamily="2" charset="-122"/>
                <a:sym typeface="+mn-ea"/>
              </a:rPr>
              <a:t>2025</a:t>
            </a:r>
            <a:r>
              <a:rPr lang="zh-CN" altLang="en-US" sz="1600" b="1" spc="240" dirty="0" smtClean="0">
                <a:solidFill>
                  <a:schemeClr val="tx1"/>
                </a:solidFill>
                <a:latin typeface="楷体" pitchFamily="49" charset="-122"/>
                <a:ea typeface="楷体" pitchFamily="49" charset="-122"/>
                <a:cs typeface="宋体" panose="02010600030101010101" pitchFamily="2" charset="-122"/>
                <a:sym typeface="+mn-ea"/>
              </a:rPr>
              <a:t>年</a:t>
            </a:r>
            <a:r>
              <a:rPr lang="en-US" altLang="zh-CN" sz="1600" b="1" spc="240" dirty="0" smtClean="0">
                <a:solidFill>
                  <a:schemeClr val="tx1"/>
                </a:solidFill>
                <a:latin typeface="楷体" pitchFamily="49" charset="-122"/>
                <a:ea typeface="楷体" pitchFamily="49" charset="-122"/>
                <a:cs typeface="宋体" panose="02010600030101010101" pitchFamily="2" charset="-122"/>
                <a:sym typeface="+mn-ea"/>
              </a:rPr>
              <a:t>2</a:t>
            </a:r>
            <a:r>
              <a:rPr lang="zh-CN" altLang="en-US" sz="1600" b="1" spc="240" dirty="0" smtClean="0">
                <a:solidFill>
                  <a:schemeClr val="tx1"/>
                </a:solidFill>
                <a:latin typeface="楷体" pitchFamily="49" charset="-122"/>
                <a:ea typeface="楷体" pitchFamily="49" charset="-122"/>
                <a:cs typeface="宋体" panose="02010600030101010101" pitchFamily="2" charset="-122"/>
                <a:sym typeface="+mn-ea"/>
              </a:rPr>
              <a:t>月</a:t>
            </a:r>
            <a:endParaRPr lang="en-US" altLang="zh-CN" sz="1600" b="1" spc="240" dirty="0" smtClean="0">
              <a:solidFill>
                <a:schemeClr val="tx1"/>
              </a:solidFill>
              <a:latin typeface="楷体" pitchFamily="49" charset="-122"/>
              <a:ea typeface="楷体" pitchFamily="49" charset="-122"/>
              <a:cs typeface="宋体" panose="02010600030101010101" pitchFamily="2" charset="-122"/>
              <a:sym typeface="+mn-ea"/>
            </a:endParaRPr>
          </a:p>
        </p:txBody>
      </p:sp>
      <p:sp>
        <p:nvSpPr>
          <p:cNvPr id="44" name="矩形: 圆角 78"/>
          <p:cNvSpPr/>
          <p:nvPr/>
        </p:nvSpPr>
        <p:spPr>
          <a:xfrm rot="2918109">
            <a:off x="147927" y="792362"/>
            <a:ext cx="666601" cy="991645"/>
          </a:xfrm>
          <a:prstGeom prst="roundRect">
            <a:avLst>
              <a:gd name="adj" fmla="val 50000"/>
            </a:avLst>
          </a:prstGeom>
          <a:gradFill>
            <a:gsLst>
              <a:gs pos="0">
                <a:srgbClr val="92D050"/>
              </a:gs>
              <a:gs pos="100000">
                <a:srgbClr val="0088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45" name="椭圆 44"/>
          <p:cNvSpPr/>
          <p:nvPr/>
        </p:nvSpPr>
        <p:spPr>
          <a:xfrm rot="8100000">
            <a:off x="900013" y="4755345"/>
            <a:ext cx="903889" cy="903889"/>
          </a:xfrm>
          <a:prstGeom prst="ellipse">
            <a:avLst/>
          </a:prstGeom>
          <a:gradFill flip="none" rotWithShape="1">
            <a:gsLst>
              <a:gs pos="0">
                <a:srgbClr val="92D050"/>
              </a:gs>
              <a:gs pos="100000">
                <a:srgbClr val="0088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宋体" panose="02010600030101010101" pitchFamily="2" charset="-122"/>
              <a:ea typeface="宋体" panose="02010600030101010101" pitchFamily="2" charset="-122"/>
            </a:endParaRPr>
          </a:p>
        </p:txBody>
      </p:sp>
      <p:sp>
        <p:nvSpPr>
          <p:cNvPr id="48" name="椭圆 47"/>
          <p:cNvSpPr/>
          <p:nvPr/>
        </p:nvSpPr>
        <p:spPr>
          <a:xfrm rot="8100000">
            <a:off x="3952351" y="4147927"/>
            <a:ext cx="417556" cy="417556"/>
          </a:xfrm>
          <a:prstGeom prst="ellipse">
            <a:avLst/>
          </a:prstGeom>
          <a:gradFill flip="none" rotWithShape="1">
            <a:gsLst>
              <a:gs pos="0">
                <a:srgbClr val="92D050"/>
              </a:gs>
              <a:gs pos="100000">
                <a:srgbClr val="0088F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宋体" panose="02010600030101010101" pitchFamily="2" charset="-122"/>
              <a:ea typeface="宋体" panose="02010600030101010101" pitchFamily="2" charset="-122"/>
            </a:endParaRPr>
          </a:p>
        </p:txBody>
      </p:sp>
      <p:pic>
        <p:nvPicPr>
          <p:cNvPr id="43" name="图片 4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98633" y="256907"/>
            <a:ext cx="2307655" cy="395465"/>
          </a:xfrm>
          <a:prstGeom prst="rect">
            <a:avLst/>
          </a:prstGeom>
        </p:spPr>
      </p:pic>
      <p:sp>
        <p:nvSpPr>
          <p:cNvPr id="10" name="文本框 2"/>
          <p:cNvSpPr txBox="1"/>
          <p:nvPr>
            <p:custDataLst>
              <p:tags r:id="rId2"/>
            </p:custDataLst>
          </p:nvPr>
        </p:nvSpPr>
        <p:spPr>
          <a:xfrm>
            <a:off x="264695" y="1901721"/>
            <a:ext cx="5125452" cy="2042160"/>
          </a:xfrm>
          <a:prstGeom prst="rect">
            <a:avLst/>
          </a:prstGeom>
          <a:noFill/>
        </p:spPr>
        <p:txBody>
          <a:bodyPr wrap="square" lIns="63500" tIns="25400" rIns="63500" bIns="25400" rtlCol="0" anchor="ctr" anchorCtr="0">
            <a:normAutofit/>
          </a:bodyPr>
          <a:lstStyle/>
          <a:p>
            <a:pPr lvl="0" algn="ctr" fontAlgn="auto">
              <a:lnSpc>
                <a:spcPct val="90000"/>
              </a:lnSpc>
              <a:spcBef>
                <a:spcPts val="1000"/>
              </a:spcBef>
              <a:spcAft>
                <a:spcPts val="0"/>
              </a:spcAft>
              <a:defRPr/>
            </a:pPr>
            <a:r>
              <a:rPr kumimoji="1" lang="zh-CN" altLang="en-US" sz="4400" b="1" dirty="0" smtClean="0">
                <a:solidFill>
                  <a:schemeClr val="tx1"/>
                </a:solidFill>
                <a:effectLst>
                  <a:outerShdw blurRad="38100" dist="38100" dir="2700000" algn="tl">
                    <a:srgbClr val="000000">
                      <a:alpha val="43137"/>
                    </a:srgbClr>
                  </a:outerShdw>
                </a:effectLst>
                <a:latin typeface="楷体" pitchFamily="49" charset="-122"/>
                <a:ea typeface="楷体" pitchFamily="49" charset="-122"/>
                <a:cs typeface="+mn-ea"/>
              </a:rPr>
              <a:t>传染病管理知识</a:t>
            </a:r>
          </a:p>
          <a:p>
            <a:pPr lvl="0" algn="ctr" fontAlgn="auto">
              <a:lnSpc>
                <a:spcPct val="90000"/>
              </a:lnSpc>
              <a:spcBef>
                <a:spcPts val="1000"/>
              </a:spcBef>
              <a:spcAft>
                <a:spcPts val="0"/>
              </a:spcAft>
              <a:defRPr/>
            </a:pPr>
            <a:r>
              <a:rPr kumimoji="1" lang="zh-CN" altLang="en-US" sz="4400" b="1" dirty="0" smtClean="0">
                <a:solidFill>
                  <a:schemeClr val="tx1"/>
                </a:solidFill>
                <a:effectLst>
                  <a:outerShdw blurRad="38100" dist="38100" dir="2700000" algn="tl">
                    <a:srgbClr val="000000">
                      <a:alpha val="43137"/>
                    </a:srgbClr>
                  </a:outerShdw>
                </a:effectLst>
                <a:latin typeface="楷体" pitchFamily="49" charset="-122"/>
                <a:ea typeface="楷体" pitchFamily="49" charset="-122"/>
                <a:cs typeface="+mn-ea"/>
              </a:rPr>
              <a:t>及疫情上报</a:t>
            </a:r>
          </a:p>
        </p:txBody>
      </p:sp>
      <p:grpSp>
        <p:nvGrpSpPr>
          <p:cNvPr id="4" name="组合 3"/>
          <p:cNvGrpSpPr/>
          <p:nvPr/>
        </p:nvGrpSpPr>
        <p:grpSpPr>
          <a:xfrm>
            <a:off x="4833620" y="0"/>
            <a:ext cx="7357745" cy="6858000"/>
            <a:chOff x="9951" y="0"/>
            <a:chExt cx="13495" cy="10800"/>
          </a:xfrm>
        </p:grpSpPr>
        <p:pic>
          <p:nvPicPr>
            <p:cNvPr id="2" name="图片 1" descr="2023全景图新"/>
            <p:cNvPicPr>
              <a:picLocks noChangeAspect="1"/>
            </p:cNvPicPr>
            <p:nvPr>
              <p:custDataLst>
                <p:tags r:id="rId3"/>
              </p:custDataLst>
            </p:nvPr>
          </p:nvPicPr>
          <p:blipFill>
            <a:blip r:embed="rId8"/>
            <a:stretch>
              <a:fillRect/>
            </a:stretch>
          </p:blipFill>
          <p:spPr>
            <a:xfrm>
              <a:off x="9952" y="0"/>
              <a:ext cx="13495" cy="10800"/>
            </a:xfrm>
            <a:prstGeom prst="rect">
              <a:avLst/>
            </a:prstGeom>
          </p:spPr>
        </p:pic>
        <p:sp>
          <p:nvSpPr>
            <p:cNvPr id="3" name="直角三角形 2"/>
            <p:cNvSpPr/>
            <p:nvPr>
              <p:custDataLst>
                <p:tags r:id="rId4"/>
              </p:custDataLst>
            </p:nvPr>
          </p:nvSpPr>
          <p:spPr>
            <a:xfrm rot="5400000">
              <a:off x="5595" y="4357"/>
              <a:ext cx="10799" cy="2086"/>
            </a:xfrm>
            <a:prstGeom prst="rtTriangle">
              <a:avLst/>
            </a:prstGeom>
            <a:ln w="28575">
              <a:noFill/>
              <a:prstDash val="dashDot"/>
            </a:ln>
          </p:spPr>
          <p:style>
            <a:lnRef idx="2">
              <a:schemeClr val="accent2"/>
            </a:lnRef>
            <a:fillRef idx="1">
              <a:schemeClr val="lt1"/>
            </a:fillRef>
            <a:effectRef idx="0">
              <a:schemeClr val="accent2"/>
            </a:effectRef>
            <a:fontRef idx="minor">
              <a:schemeClr val="dk1"/>
            </a:fontRef>
          </p:style>
          <p:txBody>
            <a:bodyPr wrap="square">
              <a:noAutofit/>
            </a:bodyPr>
            <a:lstStyle/>
            <a:p>
              <a:pPr indent="357505" algn="just">
                <a:lnSpc>
                  <a:spcPct val="150000"/>
                </a:lnSpc>
                <a:spcAft>
                  <a:spcPts val="0"/>
                </a:spcAft>
              </a:pPr>
              <a:endParaRPr lang="zh-CN" altLang="zh-CN" sz="2000" b="1" kern="1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8"/>
          <p:cNvSpPr txBox="1"/>
          <p:nvPr>
            <p:custDataLst>
              <p:tags r:id="rId2"/>
            </p:custDataLst>
          </p:nvPr>
        </p:nvSpPr>
        <p:spPr>
          <a:xfrm>
            <a:off x="607060" y="1375410"/>
            <a:ext cx="11210290" cy="4037965"/>
          </a:xfrm>
          <a:prstGeom prst="rect">
            <a:avLst/>
          </a:prstGeom>
          <a:noFill/>
          <a:ln w="9525">
            <a:noFill/>
          </a:ln>
        </p:spPr>
        <p:txBody>
          <a:bodyPr wrap="square">
            <a:noAutofit/>
          </a:bodyPr>
          <a:lstStyle/>
          <a:p>
            <a:pPr defTabSz="520700">
              <a:lnSpc>
                <a:spcPct val="150000"/>
              </a:lnSpc>
            </a:pPr>
            <a:r>
              <a:rPr lang="zh-CN" altLang="en-US" sz="2400" b="1" dirty="0">
                <a:latin typeface="楷体" pitchFamily="49" charset="-122"/>
                <a:ea typeface="楷体" pitchFamily="49" charset="-122"/>
                <a:sym typeface="+mn-ea"/>
              </a:rPr>
              <a:t>（四）未按照规定对本单位内被传染病病原体污染的场所、物品以及医疗废物实施消毒或者无害化处置的；</a:t>
            </a:r>
            <a:endParaRPr lang="zh-CN" altLang="en-US" sz="2400" b="1" dirty="0">
              <a:latin typeface="楷体" pitchFamily="49" charset="-122"/>
              <a:ea typeface="楷体" pitchFamily="49" charset="-122"/>
            </a:endParaRPr>
          </a:p>
          <a:p>
            <a:pPr defTabSz="520700">
              <a:lnSpc>
                <a:spcPct val="150000"/>
              </a:lnSpc>
            </a:pPr>
            <a:r>
              <a:rPr lang="zh-CN" altLang="en-US" sz="2400" b="1" dirty="0">
                <a:latin typeface="楷体" pitchFamily="49" charset="-122"/>
                <a:ea typeface="楷体" pitchFamily="49" charset="-122"/>
                <a:sym typeface="+mn-ea"/>
              </a:rPr>
              <a:t>（五）未按照规定对医疗器械进行消毒，或者对按照规定一次使用的医疗器具未予销毁，再次使用的；</a:t>
            </a:r>
            <a:endParaRPr lang="zh-CN" altLang="en-US" sz="2400" b="1" dirty="0">
              <a:latin typeface="楷体" pitchFamily="49" charset="-122"/>
              <a:ea typeface="楷体" pitchFamily="49" charset="-122"/>
            </a:endParaRPr>
          </a:p>
          <a:p>
            <a:pPr defTabSz="520700">
              <a:lnSpc>
                <a:spcPct val="150000"/>
              </a:lnSpc>
            </a:pPr>
            <a:r>
              <a:rPr lang="zh-CN" altLang="en-US" sz="2400" b="1" dirty="0">
                <a:latin typeface="楷体" pitchFamily="49" charset="-122"/>
                <a:ea typeface="楷体" pitchFamily="49" charset="-122"/>
                <a:sym typeface="+mn-ea"/>
              </a:rPr>
              <a:t>（六）在医疗救治过程中未按照规定保管医学记录资料的；</a:t>
            </a:r>
            <a:endParaRPr lang="zh-CN" altLang="en-US" sz="2400" b="1" dirty="0">
              <a:latin typeface="楷体" pitchFamily="49" charset="-122"/>
              <a:ea typeface="楷体" pitchFamily="49" charset="-122"/>
            </a:endParaRPr>
          </a:p>
          <a:p>
            <a:pPr defTabSz="520700">
              <a:lnSpc>
                <a:spcPct val="150000"/>
              </a:lnSpc>
            </a:pPr>
            <a:r>
              <a:rPr lang="zh-CN" altLang="en-US" sz="2400" b="1" dirty="0">
                <a:latin typeface="楷体" pitchFamily="49" charset="-122"/>
                <a:ea typeface="楷体" pitchFamily="49" charset="-122"/>
                <a:sym typeface="+mn-ea"/>
              </a:rPr>
              <a:t>（七）故意泄露传染病病人、病原携带者、疑似传染病病人、密切接触者涉及个人隐私的有关信息、资料的。</a:t>
            </a:r>
          </a:p>
        </p:txBody>
      </p:sp>
      <p:sp>
        <p:nvSpPr>
          <p:cNvPr id="8" name="TextBox 5"/>
          <p:cNvSpPr txBox="1"/>
          <p:nvPr>
            <p:custDataLst>
              <p:tags r:id="rId3"/>
            </p:custDataLst>
          </p:nvPr>
        </p:nvSpPr>
        <p:spPr>
          <a:xfrm>
            <a:off x="593725" y="285115"/>
            <a:ext cx="403288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spcBef>
                <a:spcPts val="0"/>
              </a:spcBef>
              <a:spcAft>
                <a:spcPts val="0"/>
              </a:spcAft>
              <a:buClrTx/>
              <a:buSzTx/>
              <a:buFontTx/>
              <a:buNone/>
              <a:defRPr/>
            </a:pPr>
            <a:r>
              <a:rPr lang="zh-CN" altLang="en-US" sz="3200" b="1" noProof="0" dirty="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rPr>
              <a:t>法律责任</a:t>
            </a:r>
            <a:endParaRPr kumimoji="0" lang="zh-CN" altLang="en-US" sz="3200" b="1" kern="1200" cap="none" spc="300" normalizeH="0" baseline="0" noProof="0" dirty="0" smtClean="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8"/>
          <p:cNvSpPr txBox="1"/>
          <p:nvPr>
            <p:custDataLst>
              <p:tags r:id="rId2"/>
            </p:custDataLst>
          </p:nvPr>
        </p:nvSpPr>
        <p:spPr>
          <a:xfrm>
            <a:off x="607060" y="1375410"/>
            <a:ext cx="11210290" cy="5077460"/>
          </a:xfrm>
          <a:prstGeom prst="rect">
            <a:avLst/>
          </a:prstGeom>
          <a:noFill/>
          <a:ln w="9525">
            <a:noFill/>
          </a:ln>
        </p:spPr>
        <p:txBody>
          <a:bodyPr wrap="square">
            <a:spAutoFit/>
          </a:bodyPr>
          <a:lstStyle/>
          <a:p>
            <a:pPr marL="342900" indent="-342900">
              <a:lnSpc>
                <a:spcPct val="150000"/>
              </a:lnSpc>
              <a:buFont typeface="Arial" pitchFamily="34" charset="0"/>
              <a:buChar char="•"/>
            </a:pPr>
            <a:r>
              <a:rPr lang="zh-CN" altLang="en-US" sz="2400" b="1" dirty="0">
                <a:latin typeface="楷体" pitchFamily="49" charset="-122"/>
                <a:ea typeface="楷体" pitchFamily="49" charset="-122"/>
                <a:sym typeface="+mn-ea"/>
              </a:rPr>
              <a:t>公共卫生科网络直报人员每日核查门诊日志及住院病人诊断，对传染病疫情报告情况进行自查，发现漏报时督促相关责任人及时补报。</a:t>
            </a:r>
            <a:endParaRPr lang="zh-CN" altLang="en-US" sz="2400" b="1" dirty="0">
              <a:latin typeface="楷体" pitchFamily="49" charset="-122"/>
              <a:ea typeface="楷体" pitchFamily="49" charset="-122"/>
            </a:endParaRPr>
          </a:p>
          <a:p>
            <a:pPr marL="342900" indent="-342900">
              <a:lnSpc>
                <a:spcPct val="150000"/>
              </a:lnSpc>
              <a:buFont typeface="Arial" pitchFamily="34" charset="0"/>
              <a:buChar char="•"/>
            </a:pPr>
            <a:r>
              <a:rPr lang="zh-CN" altLang="en-US" sz="2400" b="1" dirty="0">
                <a:latin typeface="楷体" pitchFamily="49" charset="-122"/>
                <a:ea typeface="楷体" pitchFamily="49" charset="-122"/>
                <a:sym typeface="+mn-ea"/>
              </a:rPr>
              <a:t>放射科、检验科应将肺结核、乙肝、梅毒等传染病相关的阳性检查检验结果及时反馈给送检医生，并做好登记，以备查验。</a:t>
            </a:r>
            <a:r>
              <a:rPr lang="zh-CN" altLang="en-US" sz="2400" b="1" dirty="0">
                <a:solidFill>
                  <a:srgbClr val="C00000"/>
                </a:solidFill>
                <a:latin typeface="楷体" pitchFamily="49" charset="-122"/>
                <a:ea typeface="楷体" pitchFamily="49" charset="-122"/>
                <a:sym typeface="+mn-ea"/>
              </a:rPr>
              <a:t>严格</a:t>
            </a:r>
            <a:r>
              <a:rPr lang="zh-CN" altLang="en-US" sz="2400" b="1" noProof="0" dirty="0">
                <a:ln>
                  <a:noFill/>
                </a:ln>
                <a:solidFill>
                  <a:srgbClr val="C00000"/>
                </a:solidFill>
                <a:effectLst/>
                <a:uLnTx/>
                <a:uFillTx/>
                <a:latin typeface="楷体" pitchFamily="49" charset="-122"/>
                <a:ea typeface="楷体" pitchFamily="49" charset="-122"/>
                <a:sym typeface="+mn-ea"/>
              </a:rPr>
              <a:t>执行阳性结果反馈制度，书面记录反馈时间及接收人，记录准确、及时。</a:t>
            </a:r>
            <a:endParaRPr lang="zh-CN" altLang="en-US" sz="2400" b="1" dirty="0">
              <a:latin typeface="楷体" pitchFamily="49" charset="-122"/>
              <a:ea typeface="楷体" pitchFamily="49" charset="-122"/>
              <a:sym typeface="+mn-ea"/>
            </a:endParaRPr>
          </a:p>
          <a:p>
            <a:pPr marL="342900" indent="-342900">
              <a:lnSpc>
                <a:spcPct val="150000"/>
              </a:lnSpc>
              <a:buFont typeface="Arial" pitchFamily="34" charset="0"/>
              <a:buChar char="•"/>
            </a:pPr>
            <a:r>
              <a:rPr lang="zh-CN" altLang="en-US" sz="2400" b="1" dirty="0">
                <a:latin typeface="楷体" pitchFamily="49" charset="-122"/>
                <a:ea typeface="楷体" pitchFamily="49" charset="-122"/>
                <a:sym typeface="+mn-ea"/>
              </a:rPr>
              <a:t>公共卫生科将已上报的传染病报告卡按月整理，归类存档</a:t>
            </a:r>
            <a:r>
              <a:rPr lang="zh-CN" altLang="en-US" sz="2400" b="1" dirty="0">
                <a:solidFill>
                  <a:srgbClr val="C00000"/>
                </a:solidFill>
                <a:latin typeface="楷体" pitchFamily="49" charset="-122"/>
                <a:ea typeface="楷体" pitchFamily="49" charset="-122"/>
                <a:sym typeface="+mn-ea"/>
              </a:rPr>
              <a:t>三年。</a:t>
            </a:r>
          </a:p>
          <a:p>
            <a:pPr marL="342900" indent="-342900">
              <a:lnSpc>
                <a:spcPct val="150000"/>
              </a:lnSpc>
              <a:buFont typeface="Arial" pitchFamily="34" charset="0"/>
              <a:buChar char="•"/>
            </a:pPr>
            <a:r>
              <a:rPr lang="zh-CN" altLang="en-US" sz="2400" b="1" dirty="0">
                <a:latin typeface="楷体" pitchFamily="49" charset="-122"/>
                <a:ea typeface="楷体" pitchFamily="49" charset="-122"/>
                <a:sym typeface="+mn-ea"/>
              </a:rPr>
              <a:t>出现传染病暴发、流行等重大疫情或防控进入应急状态时，医院将视情况启动</a:t>
            </a:r>
            <a:r>
              <a:rPr lang="zh-CN" altLang="en-US" sz="2400" b="1" dirty="0">
                <a:solidFill>
                  <a:srgbClr val="C00000"/>
                </a:solidFill>
                <a:latin typeface="楷体" pitchFamily="49" charset="-122"/>
                <a:ea typeface="楷体" pitchFamily="49" charset="-122"/>
                <a:sym typeface="+mn-ea"/>
              </a:rPr>
              <a:t>“重大传染病预警制度及应急预案”</a:t>
            </a:r>
            <a:r>
              <a:rPr lang="zh-CN" altLang="en-US" sz="2400" b="1" dirty="0">
                <a:latin typeface="楷体" pitchFamily="49" charset="-122"/>
                <a:ea typeface="楷体" pitchFamily="49" charset="-122"/>
                <a:sym typeface="+mn-ea"/>
              </a:rPr>
              <a:t>。</a:t>
            </a:r>
          </a:p>
          <a:p>
            <a:pPr>
              <a:lnSpc>
                <a:spcPct val="150000"/>
              </a:lnSpc>
            </a:pPr>
            <a:endParaRPr lang="zh-CN" altLang="en-US" sz="2400" dirty="0">
              <a:latin typeface="宋体" panose="02010600030101010101" pitchFamily="2" charset="-122"/>
              <a:ea typeface="黑体" panose="02010609060101010101" charset="-122"/>
              <a:sym typeface="+mn-ea"/>
            </a:endParaRPr>
          </a:p>
        </p:txBody>
      </p:sp>
      <p:sp>
        <p:nvSpPr>
          <p:cNvPr id="8" name="TextBox 5"/>
          <p:cNvSpPr txBox="1"/>
          <p:nvPr>
            <p:custDataLst>
              <p:tags r:id="rId3"/>
            </p:custDataLst>
          </p:nvPr>
        </p:nvSpPr>
        <p:spPr>
          <a:xfrm>
            <a:off x="593725" y="285115"/>
            <a:ext cx="403288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传染病管理工作制度</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mn-cs"/>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580707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传染病信息报告－诊断与分类</a:t>
            </a:r>
            <a:endParaRPr kumimoji="0" lang="zh-CN" sz="3200" b="1" kern="1200" cap="none" spc="300" normalizeH="0" baseline="0" noProof="0" dirty="0" smtClean="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endParaRPr>
          </a:p>
        </p:txBody>
      </p:sp>
      <p:sp>
        <p:nvSpPr>
          <p:cNvPr id="4" name="矩形 3"/>
          <p:cNvSpPr/>
          <p:nvPr/>
        </p:nvSpPr>
        <p:spPr>
          <a:xfrm>
            <a:off x="372862" y="1145219"/>
            <a:ext cx="11514338" cy="4196020"/>
          </a:xfrm>
          <a:prstGeom prst="rect">
            <a:avLst/>
          </a:prstGeom>
        </p:spPr>
        <p:txBody>
          <a:bodyPr wrap="square">
            <a:spAutoFit/>
          </a:bodyPr>
          <a:lstStyle/>
          <a:p>
            <a:pPr>
              <a:lnSpc>
                <a:spcPts val="4000"/>
              </a:lnSpc>
            </a:pPr>
            <a:r>
              <a:rPr lang="zh-CN" altLang="en-US" sz="2400" dirty="0" smtClean="0">
                <a:latin typeface="楷体" pitchFamily="49" charset="-122"/>
                <a:ea typeface="楷体" pitchFamily="49" charset="-122"/>
              </a:rPr>
              <a:t>    </a:t>
            </a:r>
            <a:r>
              <a:rPr lang="zh-CN" altLang="en-US" sz="2400" b="1" dirty="0" smtClean="0">
                <a:latin typeface="楷体" pitchFamily="49" charset="-122"/>
                <a:ea typeface="楷体" pitchFamily="49" charset="-122"/>
              </a:rPr>
              <a:t>责任报告人应按照传染病诊断标准（卫生健康行业标准）（或最新诊疗方案） 及时对传染病病人或疑似病人作出诊断。</a:t>
            </a:r>
            <a:r>
              <a:rPr lang="zh-CN" altLang="en-US" sz="2400" b="1" dirty="0" smtClean="0">
                <a:solidFill>
                  <a:srgbClr val="C00000"/>
                </a:solidFill>
                <a:latin typeface="楷体" pitchFamily="49" charset="-122"/>
                <a:ea typeface="楷体" pitchFamily="49" charset="-122"/>
              </a:rPr>
              <a:t>根据不同传染病诊断分类，分为疑似病例、临床诊断病例、确诊病例、病原携带者、阳性检测。</a:t>
            </a:r>
            <a:r>
              <a:rPr lang="zh-CN" altLang="en-US" sz="2400" b="1" dirty="0" smtClean="0">
                <a:latin typeface="楷体" pitchFamily="49" charset="-122"/>
                <a:ea typeface="楷体" pitchFamily="49" charset="-122"/>
              </a:rPr>
              <a:t>其中，需报告病原携带者的病种包括霍乱、脊髓灰质炎以及国家卫生健康委规定的其他传染病。</a:t>
            </a:r>
            <a:endParaRPr lang="en-US" altLang="zh-CN" sz="2400" b="1" dirty="0" smtClean="0">
              <a:latin typeface="楷体" pitchFamily="49" charset="-122"/>
              <a:ea typeface="楷体" pitchFamily="49" charset="-122"/>
            </a:endParaRPr>
          </a:p>
          <a:p>
            <a:pPr>
              <a:lnSpc>
                <a:spcPts val="4000"/>
              </a:lnSpc>
            </a:pPr>
            <a:r>
              <a:rPr lang="zh-CN" altLang="en-US" sz="2400" b="1" dirty="0" smtClean="0">
                <a:latin typeface="楷体" pitchFamily="49" charset="-122"/>
                <a:ea typeface="楷体" pitchFamily="49" charset="-122"/>
              </a:rPr>
              <a:t>    采供血机构发现艾滋病病毒（</a:t>
            </a:r>
            <a:r>
              <a:rPr lang="en-US" altLang="zh-CN" sz="2400" b="1" dirty="0" smtClean="0">
                <a:latin typeface="楷体" pitchFamily="49" charset="-122"/>
                <a:ea typeface="楷体" pitchFamily="49" charset="-122"/>
              </a:rPr>
              <a:t>HIV</a:t>
            </a:r>
            <a:r>
              <a:rPr lang="zh-CN" altLang="en-US" sz="2400" b="1" dirty="0" smtClean="0">
                <a:latin typeface="楷体" pitchFamily="49" charset="-122"/>
                <a:ea typeface="楷体" pitchFamily="49" charset="-122"/>
              </a:rPr>
              <a:t>）抗体确证试验或核酸检测阳性的病例， </a:t>
            </a:r>
            <a:r>
              <a:rPr lang="zh-CN" altLang="en-US" sz="2400" b="1" dirty="0" smtClean="0">
                <a:solidFill>
                  <a:srgbClr val="C00000"/>
                </a:solidFill>
                <a:latin typeface="楷体" pitchFamily="49" charset="-122"/>
                <a:ea typeface="楷体" pitchFamily="49" charset="-122"/>
              </a:rPr>
              <a:t>应按</a:t>
            </a:r>
            <a:r>
              <a:rPr lang="en-US" altLang="zh-CN" sz="2400" b="1" dirty="0" smtClean="0">
                <a:solidFill>
                  <a:srgbClr val="C00000"/>
                </a:solidFill>
                <a:latin typeface="楷体" pitchFamily="49" charset="-122"/>
                <a:ea typeface="楷体" pitchFamily="49" charset="-122"/>
              </a:rPr>
              <a:t>HIV</a:t>
            </a:r>
            <a:r>
              <a:rPr lang="zh-CN" altLang="en-US" sz="2400" b="1" dirty="0" smtClean="0">
                <a:solidFill>
                  <a:srgbClr val="C00000"/>
                </a:solidFill>
                <a:latin typeface="楷体" pitchFamily="49" charset="-122"/>
                <a:ea typeface="楷体" pitchFamily="49" charset="-122"/>
              </a:rPr>
              <a:t>感染者报告，</a:t>
            </a:r>
            <a:r>
              <a:rPr lang="zh-CN" altLang="en-US" sz="2400" b="1" dirty="0" smtClean="0">
                <a:latin typeface="楷体" pitchFamily="49" charset="-122"/>
                <a:ea typeface="楷体" pitchFamily="49" charset="-122"/>
              </a:rPr>
              <a:t>病例分类为确诊病例。 </a:t>
            </a:r>
            <a:endParaRPr lang="en-US" altLang="zh-CN" sz="2400" b="1" dirty="0" smtClean="0">
              <a:latin typeface="楷体" pitchFamily="49" charset="-122"/>
              <a:ea typeface="楷体" pitchFamily="49" charset="-122"/>
            </a:endParaRPr>
          </a:p>
          <a:p>
            <a:pPr>
              <a:lnSpc>
                <a:spcPts val="4000"/>
              </a:lnSpc>
            </a:pPr>
            <a:r>
              <a:rPr lang="zh-CN" altLang="en-US" sz="2400" b="1" dirty="0" smtClean="0">
                <a:latin typeface="楷体" pitchFamily="49" charset="-122"/>
                <a:ea typeface="楷体" pitchFamily="49" charset="-122"/>
              </a:rPr>
              <a:t>    医疗机构发现新冠病毒病原学检测呈阳性但无相关临床症状者，病例分类为阳性检测，临床严重程度为无症状感染者。</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523783" y="1233996"/>
            <a:ext cx="10377996" cy="1569660"/>
          </a:xfrm>
          <a:prstGeom prst="rect">
            <a:avLst/>
          </a:prstGeom>
        </p:spPr>
        <p:txBody>
          <a:bodyPr wrap="square">
            <a:spAutoFit/>
          </a:bodyPr>
          <a:lstStyle/>
          <a:p>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传染病报告卡</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采用统一格式，可使用纸质或电子形式填报，</a:t>
            </a:r>
            <a:r>
              <a:rPr lang="zh-CN" altLang="en-US" sz="2400" b="1" dirty="0" smtClean="0">
                <a:solidFill>
                  <a:srgbClr val="C00000"/>
                </a:solidFill>
                <a:latin typeface="楷体" pitchFamily="49" charset="-122"/>
                <a:ea typeface="楷体" pitchFamily="49" charset="-122"/>
              </a:rPr>
              <a:t>内容要完整、 准确、填报人须签名。</a:t>
            </a:r>
            <a:r>
              <a:rPr lang="zh-CN" altLang="en-US" sz="2400" b="1" dirty="0" smtClean="0">
                <a:latin typeface="楷体" pitchFamily="49" charset="-122"/>
                <a:ea typeface="楷体" pitchFamily="49" charset="-122"/>
              </a:rPr>
              <a:t>纸质报告卡要求用</a:t>
            </a:r>
            <a:r>
              <a:rPr lang="en-US" altLang="zh-CN" sz="2400" b="1" dirty="0" smtClean="0">
                <a:latin typeface="楷体" pitchFamily="49" charset="-122"/>
                <a:ea typeface="楷体" pitchFamily="49" charset="-122"/>
              </a:rPr>
              <a:t>A4</a:t>
            </a:r>
            <a:r>
              <a:rPr lang="zh-CN" altLang="en-US" sz="2400" b="1" dirty="0" smtClean="0">
                <a:latin typeface="楷体" pitchFamily="49" charset="-122"/>
                <a:ea typeface="楷体" pitchFamily="49" charset="-122"/>
              </a:rPr>
              <a:t>纸印刷，使用钢笔或签字笔填写， 字迹清楚。电子交换文档应当使用符合国家统一认证标准的电子签名和时间戳。 （注意：不能有涂改）</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656948" y="1411551"/>
            <a:ext cx="10582182" cy="2677656"/>
          </a:xfrm>
          <a:prstGeom prst="rect">
            <a:avLst/>
          </a:prstGeom>
        </p:spPr>
        <p:txBody>
          <a:bodyPr wrap="square">
            <a:spAutoFit/>
          </a:bodyPr>
          <a:lstStyle/>
          <a:p>
            <a:r>
              <a:rPr lang="zh-CN" altLang="en-US" sz="2400" b="1" dirty="0" smtClean="0">
                <a:latin typeface="楷体" pitchFamily="49" charset="-122"/>
                <a:ea typeface="楷体" pitchFamily="49" charset="-122"/>
              </a:rPr>
              <a:t>姓名：填写患者或献血员的名字，应</a:t>
            </a:r>
            <a:r>
              <a:rPr lang="zh-CN" altLang="en-US" sz="2400" b="1" dirty="0" smtClean="0">
                <a:solidFill>
                  <a:srgbClr val="C00000"/>
                </a:solidFill>
                <a:latin typeface="楷体" pitchFamily="49" charset="-122"/>
                <a:ea typeface="楷体" pitchFamily="49" charset="-122"/>
              </a:rPr>
              <a:t>与有效证件的姓名</a:t>
            </a:r>
            <a:r>
              <a:rPr lang="zh-CN" altLang="en-US" sz="2400" b="1" dirty="0" smtClean="0">
                <a:latin typeface="楷体" pitchFamily="49" charset="-122"/>
                <a:ea typeface="楷体" pitchFamily="49" charset="-122"/>
              </a:rPr>
              <a:t>保持一致。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家长姓名：</a:t>
            </a:r>
            <a:r>
              <a:rPr lang="en-US" altLang="zh-CN" sz="2400" b="1" dirty="0" smtClean="0">
                <a:solidFill>
                  <a:srgbClr val="C00000"/>
                </a:solidFill>
                <a:latin typeface="楷体" pitchFamily="49" charset="-122"/>
                <a:ea typeface="楷体" pitchFamily="49" charset="-122"/>
              </a:rPr>
              <a:t>14</a:t>
            </a:r>
            <a:r>
              <a:rPr lang="zh-CN" altLang="en-US" sz="2400" b="1" dirty="0" smtClean="0">
                <a:solidFill>
                  <a:srgbClr val="C00000"/>
                </a:solidFill>
                <a:latin typeface="楷体" pitchFamily="49" charset="-122"/>
                <a:ea typeface="楷体" pitchFamily="49" charset="-122"/>
              </a:rPr>
              <a:t>岁及以下的患儿</a:t>
            </a:r>
            <a:r>
              <a:rPr lang="zh-CN" altLang="en-US" sz="2400" b="1" dirty="0" smtClean="0">
                <a:latin typeface="楷体" pitchFamily="49" charset="-122"/>
                <a:ea typeface="楷体" pitchFamily="49" charset="-122"/>
              </a:rPr>
              <a:t>要求填写患儿家长姓名。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有效证件号：必填项。证件分类为身份证、护照、军官证、港澳通行证、台湾通行证、其他法定有效证件。如无法获取证件号码，可在备注中说明原因；</a:t>
            </a:r>
            <a:r>
              <a:rPr lang="zh-CN" altLang="en-US" sz="2400" b="1" dirty="0" smtClean="0">
                <a:solidFill>
                  <a:srgbClr val="C00000"/>
                </a:solidFill>
                <a:latin typeface="楷体" pitchFamily="49" charset="-122"/>
                <a:ea typeface="楷体" pitchFamily="49" charset="-122"/>
              </a:rPr>
              <a:t>暂无身份证号的婴儿、残障患者填写监护人的有效证件号</a:t>
            </a:r>
            <a:r>
              <a:rPr lang="zh-CN" altLang="en-US" sz="2400" b="1" dirty="0" smtClean="0">
                <a:latin typeface="楷体" pitchFamily="49" charset="-122"/>
                <a:ea typeface="楷体" pitchFamily="49" charset="-122"/>
              </a:rPr>
              <a:t>；劳教、羁押或服刑人员可填写该患者所在场所的编号，备注中填写说明。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注意：无身份证的港澳台、外籍人员身份证件类别不要选择居民身份证。</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736847" y="1402673"/>
            <a:ext cx="10528916" cy="2677656"/>
          </a:xfrm>
          <a:prstGeom prst="rect">
            <a:avLst/>
          </a:prstGeom>
        </p:spPr>
        <p:txBody>
          <a:bodyPr wrap="square">
            <a:spAutoFit/>
          </a:bodyPr>
          <a:lstStyle/>
          <a:p>
            <a:r>
              <a:rPr lang="zh-CN" altLang="en-US" sz="2400" b="1" dirty="0" smtClean="0">
                <a:latin typeface="楷体" pitchFamily="49" charset="-122"/>
                <a:ea typeface="楷体" pitchFamily="49" charset="-122"/>
              </a:rPr>
              <a:t>出生日期：出生日期与实足年龄只填写其中一项。出生日期应详细填写出生年月日（公历），如不详时填写实足年龄并选择年龄单位。实足年龄</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年龄单位： 大于等于</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个月、不满</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周岁的，按月龄填写，年龄单位选择“月” ；不满</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个月 的按日龄填写，年龄单位选择“天” 。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工作单位：民工、教师、医务人员、工人、干部职员必须填写发病时所在的工作单位名称，</a:t>
            </a:r>
            <a:r>
              <a:rPr lang="zh-CN" altLang="en-US" sz="2400" b="1" dirty="0" smtClean="0">
                <a:solidFill>
                  <a:srgbClr val="C00000"/>
                </a:solidFill>
                <a:latin typeface="楷体" pitchFamily="49" charset="-122"/>
                <a:ea typeface="楷体" pitchFamily="49" charset="-122"/>
              </a:rPr>
              <a:t>学生、幼托儿童填写所在学校（托幼机构）名称及班级。 </a:t>
            </a:r>
            <a:endParaRPr lang="en-US" altLang="zh-CN" sz="2400" b="1" dirty="0" smtClean="0">
              <a:solidFill>
                <a:srgbClr val="C00000"/>
              </a:solidFill>
              <a:latin typeface="楷体" pitchFamily="49" charset="-122"/>
              <a:ea typeface="楷体" pitchFamily="49" charset="-122"/>
            </a:endParaRPr>
          </a:p>
          <a:p>
            <a:r>
              <a:rPr lang="zh-CN" altLang="en-US" sz="2400" b="1" dirty="0" smtClean="0">
                <a:latin typeface="楷体" pitchFamily="49" charset="-122"/>
                <a:ea typeface="楷体" pitchFamily="49" charset="-122"/>
              </a:rPr>
              <a:t>联系电话：填写可与患者保持联系的电话号码，以便病例追踪、核实和随访。</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754601" y="1358283"/>
            <a:ext cx="10138299" cy="2677656"/>
          </a:xfrm>
          <a:prstGeom prst="rect">
            <a:avLst/>
          </a:prstGeom>
        </p:spPr>
        <p:txBody>
          <a:bodyPr wrap="square">
            <a:spAutoFit/>
          </a:bodyPr>
          <a:lstStyle/>
          <a:p>
            <a:r>
              <a:rPr lang="zh-CN" altLang="en-US" sz="2400" b="1" dirty="0" smtClean="0">
                <a:latin typeface="楷体" pitchFamily="49" charset="-122"/>
                <a:ea typeface="楷体" pitchFamily="49" charset="-122"/>
              </a:rPr>
              <a:t>病人属于：用于标识病人现住地址与就诊医院所在地区的关系。</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Ⅰ. </a:t>
            </a:r>
            <a:r>
              <a:rPr lang="zh-CN" altLang="en-US" sz="2400" b="1" dirty="0" smtClean="0">
                <a:latin typeface="楷体" pitchFamily="49" charset="-122"/>
                <a:ea typeface="楷体" pitchFamily="49" charset="-122"/>
              </a:rPr>
              <a:t>本县区：指病人为本地（县、区）居民。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Ⅱ. </a:t>
            </a:r>
            <a:r>
              <a:rPr lang="zh-CN" altLang="en-US" sz="2400" b="1" dirty="0" smtClean="0">
                <a:latin typeface="楷体" pitchFamily="49" charset="-122"/>
                <a:ea typeface="楷体" pitchFamily="49" charset="-122"/>
              </a:rPr>
              <a:t>本市其他县区：指病人为本市其他县（区）居民。</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Ⅲ. </a:t>
            </a:r>
            <a:r>
              <a:rPr lang="zh-CN" altLang="en-US" sz="2400" b="1" dirty="0" smtClean="0">
                <a:latin typeface="楷体" pitchFamily="49" charset="-122"/>
                <a:ea typeface="楷体" pitchFamily="49" charset="-122"/>
              </a:rPr>
              <a:t>本省其他地市：指病人为本省其他地（市）居民。</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Ⅳ. </a:t>
            </a:r>
            <a:r>
              <a:rPr lang="zh-CN" altLang="en-US" sz="2400" b="1" dirty="0" smtClean="0">
                <a:latin typeface="楷体" pitchFamily="49" charset="-122"/>
                <a:ea typeface="楷体" pitchFamily="49" charset="-122"/>
              </a:rPr>
              <a:t>外省：指病人为其他省居民。</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Ⅴ. </a:t>
            </a:r>
            <a:r>
              <a:rPr lang="zh-CN" altLang="en-US" sz="2400" b="1" dirty="0" smtClean="0">
                <a:latin typeface="楷体" pitchFamily="49" charset="-122"/>
                <a:ea typeface="楷体" pitchFamily="49" charset="-122"/>
              </a:rPr>
              <a:t>港澳台：指病人为港澳台居民。</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Ⅵ. </a:t>
            </a:r>
            <a:r>
              <a:rPr lang="zh-CN" altLang="en-US" sz="2400" b="1" dirty="0" smtClean="0">
                <a:latin typeface="楷体" pitchFamily="49" charset="-122"/>
                <a:ea typeface="楷体" pitchFamily="49" charset="-122"/>
              </a:rPr>
              <a:t>外籍：指病人为外籍居民。</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736847" y="1145220"/>
            <a:ext cx="10377996" cy="3173946"/>
          </a:xfrm>
          <a:prstGeom prst="rect">
            <a:avLst/>
          </a:prstGeom>
        </p:spPr>
        <p:txBody>
          <a:bodyPr wrap="square">
            <a:spAutoFit/>
          </a:bodyPr>
          <a:lstStyle/>
          <a:p>
            <a:pPr>
              <a:lnSpc>
                <a:spcPts val="3500"/>
              </a:lnSpc>
            </a:pPr>
            <a:r>
              <a:rPr lang="zh-CN" altLang="en-US" sz="2400" b="1" dirty="0" smtClean="0">
                <a:latin typeface="楷体" pitchFamily="49" charset="-122"/>
                <a:ea typeface="楷体" pitchFamily="49" charset="-122"/>
              </a:rPr>
              <a:t>人群分类：病人同时符合分类中一种以上时，应选择与该病发生和传播关系较密切的分类。如食品厂工人、熟食店售货员都应填写餐饮食品业，而不填工人或商业服务；未详细列入分类的，如警察、飞行员、军人、和尚、道士、乞丐、劳 教人员等可填写在“其他”项中，并注明具体分类；个体经营者应根据其经营活 动的行业，选择相应的分类。</a:t>
            </a:r>
            <a:endParaRPr lang="en-US" altLang="zh-CN" sz="2400" b="1" dirty="0" smtClean="0">
              <a:latin typeface="楷体" pitchFamily="49" charset="-122"/>
              <a:ea typeface="楷体" pitchFamily="49" charset="-122"/>
            </a:endParaRPr>
          </a:p>
          <a:p>
            <a:pPr>
              <a:lnSpc>
                <a:spcPts val="3500"/>
              </a:lnSpc>
            </a:pPr>
            <a:r>
              <a:rPr lang="zh-CN" altLang="en-US" sz="2400" b="1" dirty="0" smtClean="0">
                <a:solidFill>
                  <a:srgbClr val="C00000"/>
                </a:solidFill>
                <a:latin typeface="楷体" pitchFamily="49" charset="-122"/>
                <a:ea typeface="楷体" pitchFamily="49" charset="-122"/>
              </a:rPr>
              <a:t>病例分类：乙肝、血吸虫病、丙肝病例根据所作出的“急性”或“慢性”诊断进行相应的填写；其余病种可不填写，按“未分类”录入。 </a:t>
            </a:r>
            <a:endParaRPr lang="en-US" altLang="zh-CN" sz="2400" b="1" dirty="0" smtClean="0">
              <a:solidFill>
                <a:srgbClr val="C00000"/>
              </a:solidFill>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754602" y="1358283"/>
            <a:ext cx="10493406" cy="4154984"/>
          </a:xfrm>
          <a:prstGeom prst="rect">
            <a:avLst/>
          </a:prstGeom>
        </p:spPr>
        <p:txBody>
          <a:bodyPr wrap="square">
            <a:spAutoFit/>
          </a:bodyPr>
          <a:lstStyle/>
          <a:p>
            <a:r>
              <a:rPr lang="zh-CN" altLang="en-US" sz="2400" b="1" dirty="0" smtClean="0">
                <a:latin typeface="楷体" pitchFamily="49" charset="-122"/>
                <a:ea typeface="楷体" pitchFamily="49" charset="-122"/>
              </a:rPr>
              <a:t>发病日期：</a:t>
            </a:r>
            <a:r>
              <a:rPr lang="zh-CN" altLang="en-US" sz="2400" b="1" dirty="0" smtClean="0">
                <a:solidFill>
                  <a:srgbClr val="C00000"/>
                </a:solidFill>
                <a:latin typeface="楷体" pitchFamily="49" charset="-122"/>
                <a:ea typeface="楷体" pitchFamily="49" charset="-122"/>
              </a:rPr>
              <a:t>填写病人本次就诊开始出现症状的日期，不明确时填本次就诊时间； </a:t>
            </a:r>
            <a:r>
              <a:rPr lang="zh-CN" altLang="en-US" sz="2400" b="1" dirty="0" smtClean="0">
                <a:latin typeface="楷体" pitchFamily="49" charset="-122"/>
                <a:ea typeface="楷体" pitchFamily="49" charset="-122"/>
              </a:rPr>
              <a:t>病原携带者填写初次检出日期或就诊日期；</a:t>
            </a:r>
            <a:r>
              <a:rPr lang="en-US" altLang="zh-CN" sz="2400" b="1" dirty="0" smtClean="0">
                <a:latin typeface="楷体" pitchFamily="49" charset="-122"/>
                <a:ea typeface="楷体" pitchFamily="49" charset="-122"/>
              </a:rPr>
              <a:t>HIV</a:t>
            </a:r>
            <a:r>
              <a:rPr lang="zh-CN" altLang="en-US" sz="2400" b="1" dirty="0" smtClean="0">
                <a:latin typeface="楷体" pitchFamily="49" charset="-122"/>
                <a:ea typeface="楷体" pitchFamily="49" charset="-122"/>
              </a:rPr>
              <a:t>感染者填写首次发现抗体阳性的初筛检测</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核酸检测阳性日期；艾滋病病人填写本次就诊日期。</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诊断日期：须填写到小时。</a:t>
            </a:r>
            <a:r>
              <a:rPr lang="en-US" altLang="zh-CN" sz="2400" b="1" dirty="0" smtClean="0">
                <a:solidFill>
                  <a:srgbClr val="C00000"/>
                </a:solidFill>
                <a:latin typeface="楷体" pitchFamily="49" charset="-122"/>
                <a:ea typeface="楷体" pitchFamily="49" charset="-122"/>
              </a:rPr>
              <a:t>HIV</a:t>
            </a:r>
            <a:r>
              <a:rPr lang="zh-CN" altLang="en-US" sz="2400" b="1" dirty="0" smtClean="0">
                <a:solidFill>
                  <a:srgbClr val="C00000"/>
                </a:solidFill>
                <a:latin typeface="楷体" pitchFamily="49" charset="-122"/>
                <a:ea typeface="楷体" pitchFamily="49" charset="-122"/>
              </a:rPr>
              <a:t>感染者或艾滋病病人填写接到确认（替代策略、 核酸）检测阳性报告单的日期。</a:t>
            </a:r>
            <a:r>
              <a:rPr lang="zh-CN" altLang="en-US" sz="2400" b="1" dirty="0" smtClean="0">
                <a:latin typeface="楷体" pitchFamily="49" charset="-122"/>
                <a:ea typeface="楷体" pitchFamily="49" charset="-122"/>
              </a:rPr>
              <a:t>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死亡日期：填报因患该种传染病死亡的时间，因意外或非传染病死亡时，不需填报。艾滋病病人（包括</a:t>
            </a:r>
            <a:r>
              <a:rPr lang="en-US" altLang="zh-CN" sz="2400" b="1" dirty="0" smtClean="0">
                <a:latin typeface="楷体" pitchFamily="49" charset="-122"/>
                <a:ea typeface="楷体" pitchFamily="49" charset="-122"/>
              </a:rPr>
              <a:t>HIV</a:t>
            </a:r>
            <a:r>
              <a:rPr lang="zh-CN" altLang="en-US" sz="2400" b="1" dirty="0" smtClean="0">
                <a:latin typeface="楷体" pitchFamily="49" charset="-122"/>
                <a:ea typeface="楷体" pitchFamily="49" charset="-122"/>
              </a:rPr>
              <a:t>感染者）和新型冠状病毒感染死亡，不论是否因该病死亡，均须及时进行死亡报告。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疾病名称：</a:t>
            </a:r>
            <a:r>
              <a:rPr lang="zh-CN" altLang="en-US" sz="2400" b="1" dirty="0" smtClean="0">
                <a:solidFill>
                  <a:srgbClr val="C00000"/>
                </a:solidFill>
                <a:latin typeface="楷体" pitchFamily="49" charset="-122"/>
                <a:ea typeface="楷体" pitchFamily="49" charset="-122"/>
              </a:rPr>
              <a:t>病人同时患两种及以上的传染病应分别报卡。</a:t>
            </a:r>
            <a:endParaRPr lang="en-US" altLang="zh-CN" sz="2400" b="1" dirty="0" smtClean="0">
              <a:solidFill>
                <a:srgbClr val="C00000"/>
              </a:solidFill>
              <a:latin typeface="楷体" pitchFamily="49" charset="-122"/>
              <a:ea typeface="楷体" pitchFamily="49" charset="-122"/>
            </a:endParaRPr>
          </a:p>
          <a:p>
            <a:r>
              <a:rPr lang="zh-CN" altLang="en-US" sz="2400" b="1" dirty="0" smtClean="0">
                <a:latin typeface="楷体" pitchFamily="49" charset="-122"/>
                <a:ea typeface="楷体" pitchFamily="49" charset="-122"/>
              </a:rPr>
              <a:t> 注意：报告卡必须是首诊医生签字，不能由护士或其他工作人员代签。 报告卡在网络报告后，区县未审核时，不能删除此卡。 </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p:nvPr/>
        </p:nvSpPr>
        <p:spPr>
          <a:xfrm>
            <a:off x="612140" y="1697038"/>
            <a:ext cx="10990263" cy="4525962"/>
          </a:xfrm>
          <a:prstGeom prst="rect">
            <a:avLst/>
          </a:prstGeom>
          <a:noFill/>
          <a:ln w="9525">
            <a:noFill/>
          </a:ln>
        </p:spPr>
        <p:txBody>
          <a:bodyPr/>
          <a:lstStyle/>
          <a:p>
            <a:pPr indent="357505" algn="just">
              <a:lnSpc>
                <a:spcPct val="150000"/>
              </a:lnSpc>
              <a:spcAft>
                <a:spcPts val="0"/>
              </a:spcAft>
            </a:pPr>
            <a:endParaRPr lang="zh-CN" altLang="en-US" sz="2800" b="1" dirty="0" smtClean="0">
              <a:solidFill>
                <a:schemeClr val="accent1">
                  <a:lumMod val="75000"/>
                </a:schemeClr>
              </a:solidFill>
              <a:latin typeface="楷体" panose="02010609060101010101" pitchFamily="49" charset="-122"/>
              <a:ea typeface="楷体" panose="02010609060101010101" pitchFamily="49" charset="-122"/>
              <a:cs typeface="仿宋" panose="02010609060101010101" charset="-122"/>
              <a:sym typeface="+mn-ea"/>
            </a:endParaRPr>
          </a:p>
        </p:txBody>
      </p:sp>
      <p:sp>
        <p:nvSpPr>
          <p:cNvPr id="8" name="TextBox 5"/>
          <p:cNvSpPr txBox="1"/>
          <p:nvPr>
            <p:custDataLst>
              <p:tags r:id="rId2"/>
            </p:custDataLst>
          </p:nvPr>
        </p:nvSpPr>
        <p:spPr>
          <a:xfrm>
            <a:off x="593725" y="285115"/>
            <a:ext cx="438213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报告卡填报要求</a:t>
            </a:r>
            <a:endParaRPr kumimoji="0" lang="zh-CN" sz="2800" b="1" kern="1200" cap="none" spc="300" normalizeH="0" baseline="0" noProof="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sym typeface="+mn-ea"/>
            </a:endParaRPr>
          </a:p>
        </p:txBody>
      </p:sp>
      <p:sp>
        <p:nvSpPr>
          <p:cNvPr id="4" name="矩形 3"/>
          <p:cNvSpPr/>
          <p:nvPr/>
        </p:nvSpPr>
        <p:spPr>
          <a:xfrm>
            <a:off x="754601" y="1358283"/>
            <a:ext cx="10289219" cy="1938992"/>
          </a:xfrm>
          <a:prstGeom prst="rect">
            <a:avLst/>
          </a:prstGeom>
        </p:spPr>
        <p:txBody>
          <a:bodyPr wrap="square">
            <a:spAutoFit/>
          </a:bodyPr>
          <a:lstStyle/>
          <a:p>
            <a:r>
              <a:rPr lang="zh-CN" altLang="en-US" sz="2400" b="1" dirty="0" smtClean="0">
                <a:latin typeface="楷体" pitchFamily="49" charset="-122"/>
                <a:ea typeface="楷体" pitchFamily="49" charset="-122"/>
              </a:rPr>
              <a:t>其他法定管理以及重点监测传染病：填写纳入报告管理的其它传染病病种名称。 （注意核实“不明原因”病例）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订正病名：当卡片类别为“订正报告”时，填写订正前所报告的疾病名称。 备注：以上各项内容不能涵盖且需特别注明的信息。用户可填写文字信息，如 传染途径、境外输入病例的输入地、某些情况说明等信息。</a:t>
            </a:r>
            <a:endParaRPr lang="zh-CN" altLang="en-US" sz="2400" b="1" dirty="0">
              <a:latin typeface="楷体" pitchFamily="49" charset="-122"/>
              <a:ea typeface="楷体" pitchFamily="49" charset="-122"/>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528320" y="1557020"/>
            <a:ext cx="3873500" cy="3894138"/>
          </a:xfrm>
          <a:prstGeom prst="ellipse">
            <a:avLst/>
          </a:prstGeom>
          <a:noFill/>
          <a:ln w="9">
            <a:solidFill>
              <a:srgbClr val="0067B4"/>
            </a:solidFill>
            <a:prstDash val="dash"/>
            <a:round/>
          </a:ln>
          <a:extLst>
            <a:ext uri="{909E8E84-426E-40DD-AFC4-6F175D3DCCD1}">
              <a14:hiddenFill xmlns=""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130" eaLnBrk="1" hangingPunct="1">
              <a:spcBef>
                <a:spcPct val="0"/>
              </a:spcBef>
              <a:buFontTx/>
              <a:buNone/>
              <a:defRPr/>
            </a:pPr>
            <a:endParaRPr lang="zh-CN" altLang="en-US" sz="1735" b="1">
              <a:solidFill>
                <a:srgbClr val="39393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panose="02010601030101010101" pitchFamily="2" charset="-122"/>
            </a:endParaRPr>
          </a:p>
        </p:txBody>
      </p:sp>
      <p:sp>
        <p:nvSpPr>
          <p:cNvPr id="13" name="椭圆 12"/>
          <p:cNvSpPr/>
          <p:nvPr>
            <p:custDataLst>
              <p:tags r:id="rId2"/>
            </p:custDataLst>
          </p:nvPr>
        </p:nvSpPr>
        <p:spPr>
          <a:xfrm>
            <a:off x="970915" y="1963420"/>
            <a:ext cx="2988000" cy="2952000"/>
          </a:xfrm>
          <a:prstGeom prst="ellipse">
            <a:avLst/>
          </a:prstGeom>
          <a:blipFill rotWithShape="1">
            <a:blip r:embed="rId13"/>
            <a:stretch>
              <a:fillRect/>
            </a:stretch>
          </a:blipFill>
          <a:ln w="28575">
            <a:no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indent="357505" algn="just">
              <a:lnSpc>
                <a:spcPct val="150000"/>
              </a:lnSpc>
              <a:spcAft>
                <a:spcPts val="0"/>
              </a:spcAft>
            </a:pPr>
            <a:endParaRPr lang="zh-CN" altLang="zh-CN" sz="2000" b="1" kern="100"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微软雅黑" panose="020B0503020204020204" pitchFamily="34" charset="-122"/>
            </a:endParaRPr>
          </a:p>
        </p:txBody>
      </p:sp>
      <p:sp>
        <p:nvSpPr>
          <p:cNvPr id="9" name="Oval 9"/>
          <p:cNvSpPr>
            <a:spLocks noChangeArrowheads="1"/>
          </p:cNvSpPr>
          <p:nvPr/>
        </p:nvSpPr>
        <p:spPr bwMode="auto">
          <a:xfrm>
            <a:off x="1784034" y="2734629"/>
            <a:ext cx="1290637" cy="1341437"/>
          </a:xfrm>
          <a:prstGeom prst="ellipse">
            <a:avLst/>
          </a:prstGeom>
          <a:solidFill>
            <a:srgbClr val="0070C0"/>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130" eaLnBrk="1" hangingPunct="1">
              <a:spcBef>
                <a:spcPct val="0"/>
              </a:spcBef>
              <a:buFontTx/>
              <a:buNone/>
              <a:defRPr/>
            </a:pPr>
            <a:endParaRPr lang="zh-CN" altLang="en-US" sz="1735" b="1" kern="0">
              <a:ln>
                <a:solidFill>
                  <a:srgbClr val="114557"/>
                </a:solidFill>
              </a:ln>
              <a:solidFill>
                <a:srgbClr val="0AA286"/>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panose="02010601030101010101" pitchFamily="2" charset="-122"/>
            </a:endParaRPr>
          </a:p>
        </p:txBody>
      </p:sp>
      <p:sp>
        <p:nvSpPr>
          <p:cNvPr id="10" name="TextBox 18"/>
          <p:cNvSpPr txBox="1">
            <a:spLocks noChangeArrowheads="1"/>
          </p:cNvSpPr>
          <p:nvPr/>
        </p:nvSpPr>
        <p:spPr bwMode="auto">
          <a:xfrm>
            <a:off x="1967500" y="2755559"/>
            <a:ext cx="923925"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89" tIns="45695" rIns="91389" bIns="45695">
            <a:spAutoFit/>
          </a:bodyPr>
          <a:lstStyle>
            <a:lvl1pPr defTabSz="91249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912495">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912495">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12495">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12495">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4000" b="1" dirty="0" smtClean="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a:rPr>
              <a:t>目录</a:t>
            </a:r>
          </a:p>
        </p:txBody>
      </p:sp>
      <p:sp>
        <p:nvSpPr>
          <p:cNvPr id="4" name="Oval 10"/>
          <p:cNvSpPr>
            <a:spLocks noChangeArrowheads="1"/>
          </p:cNvSpPr>
          <p:nvPr>
            <p:custDataLst>
              <p:tags r:id="rId3"/>
            </p:custDataLst>
          </p:nvPr>
        </p:nvSpPr>
        <p:spPr bwMode="auto">
          <a:xfrm>
            <a:off x="4769009" y="1251061"/>
            <a:ext cx="571500" cy="525463"/>
          </a:xfrm>
          <a:prstGeom prst="ellipse">
            <a:avLst/>
          </a:prstGeom>
          <a:solidFill>
            <a:srgbClr val="0070C0"/>
          </a:solidFill>
          <a:ln>
            <a:noFill/>
          </a:ln>
        </p:spPr>
        <p:txBody>
          <a:bodyPr lIns="0" tIns="0" rIns="0" bIns="0">
            <a:no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defTabSz="913130" eaLnBrk="1" hangingPunct="1">
              <a:buClrTx/>
              <a:buSzTx/>
              <a:buFontTx/>
              <a:buNone/>
              <a:defRPr/>
            </a:pPr>
            <a:r>
              <a:rPr lang="zh-CN" altLang="en-US" sz="2400" b="1" kern="0"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FZHei-B01S" panose="02010601030101010101" pitchFamily="2" charset="-122"/>
              </a:rPr>
              <a:t>一</a:t>
            </a:r>
          </a:p>
        </p:txBody>
      </p:sp>
      <p:sp>
        <p:nvSpPr>
          <p:cNvPr id="32" name="MH_Entry_1"/>
          <p:cNvSpPr/>
          <p:nvPr>
            <p:custDataLst>
              <p:tags r:id="rId4"/>
            </p:custDataLst>
          </p:nvPr>
        </p:nvSpPr>
        <p:spPr>
          <a:xfrm>
            <a:off x="5684226" y="1156161"/>
            <a:ext cx="4915712" cy="5909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5">
              <a:lumMod val="20000"/>
              <a:lumOff val="80000"/>
            </a:schemeClr>
          </a:solidFill>
          <a:ln w="3175" cap="sq" cmpd="sng" algn="ctr">
            <a:noFill/>
            <a:prstDash val="solid"/>
            <a:bevel/>
          </a:ln>
          <a:effectLst/>
        </p:spPr>
        <p:txBody>
          <a:bodyPr wrap="square" lIns="0" tIns="0" rIns="0" bIns="0" anchor="ctr">
            <a:spAutoFit/>
          </a:bodyPr>
          <a:lstStyle/>
          <a:p>
            <a:pPr fontAlgn="auto">
              <a:lnSpc>
                <a:spcPct val="120000"/>
              </a:lnSpc>
              <a:spcBef>
                <a:spcPts val="0"/>
              </a:spcBef>
              <a:spcAft>
                <a:spcPts val="0"/>
              </a:spcAft>
              <a:defRPr/>
            </a:pPr>
            <a:r>
              <a:rPr lang="zh-CN" altLang="en-US" sz="3200" b="1" spc="300" dirty="0" smtClean="0">
                <a:latin typeface="楷体" panose="02010609060101010101" pitchFamily="49" charset="-122"/>
                <a:ea typeface="楷体" panose="02010609060101010101" pitchFamily="49" charset="-122"/>
              </a:rPr>
              <a:t>传染病报告管理工作</a:t>
            </a:r>
          </a:p>
        </p:txBody>
      </p:sp>
      <p:sp>
        <p:nvSpPr>
          <p:cNvPr id="7" name="Oval 13"/>
          <p:cNvSpPr>
            <a:spLocks noChangeArrowheads="1"/>
          </p:cNvSpPr>
          <p:nvPr>
            <p:custDataLst>
              <p:tags r:id="rId5"/>
            </p:custDataLst>
          </p:nvPr>
        </p:nvSpPr>
        <p:spPr bwMode="auto">
          <a:xfrm>
            <a:off x="4796277" y="2268785"/>
            <a:ext cx="569595" cy="541338"/>
          </a:xfrm>
          <a:prstGeom prst="ellipse">
            <a:avLst/>
          </a:prstGeom>
          <a:solidFill>
            <a:srgbClr val="0070C0"/>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130" eaLnBrk="1" hangingPunct="1">
              <a:spcBef>
                <a:spcPct val="0"/>
              </a:spcBef>
              <a:buFontTx/>
              <a:buNone/>
              <a:defRPr/>
            </a:pPr>
            <a:r>
              <a:rPr lang="zh-CN" altLang="en-US" sz="2400" b="1" kern="0"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FZHei-B01S" panose="02010601030101010101" pitchFamily="2" charset="-122"/>
              </a:rPr>
              <a:t>二</a:t>
            </a:r>
          </a:p>
        </p:txBody>
      </p:sp>
      <p:grpSp>
        <p:nvGrpSpPr>
          <p:cNvPr id="16" name="组合 15"/>
          <p:cNvGrpSpPr/>
          <p:nvPr>
            <p:custDataLst>
              <p:tags r:id="rId6"/>
            </p:custDataLst>
          </p:nvPr>
        </p:nvGrpSpPr>
        <p:grpSpPr>
          <a:xfrm>
            <a:off x="4839871" y="3375216"/>
            <a:ext cx="6719570" cy="1084580"/>
            <a:chOff x="8227" y="4842"/>
            <a:chExt cx="10582" cy="1708"/>
          </a:xfrm>
        </p:grpSpPr>
        <p:sp>
          <p:nvSpPr>
            <p:cNvPr id="8" name="Oval 14"/>
            <p:cNvSpPr>
              <a:spLocks noChangeArrowheads="1"/>
            </p:cNvSpPr>
            <p:nvPr>
              <p:custDataLst>
                <p:tags r:id="rId10"/>
              </p:custDataLst>
            </p:nvPr>
          </p:nvSpPr>
          <p:spPr bwMode="auto">
            <a:xfrm>
              <a:off x="8227" y="4842"/>
              <a:ext cx="863" cy="855"/>
            </a:xfrm>
            <a:prstGeom prst="ellipse">
              <a:avLst/>
            </a:prstGeom>
            <a:solidFill>
              <a:srgbClr val="0070C0"/>
            </a:solidFill>
            <a:ln>
              <a:noFill/>
            </a:ln>
          </p:spPr>
          <p:txBody>
            <a:bodyPr lIns="0" tIns="0" rIns="0" bIns="0">
              <a:no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defTabSz="913130" eaLnBrk="1" hangingPunct="1">
                <a:buClrTx/>
                <a:buSzTx/>
                <a:buFontTx/>
                <a:buNone/>
                <a:defRPr/>
              </a:pPr>
              <a:r>
                <a:rPr lang="zh-CN" altLang="en-US" sz="2400" b="1" kern="0"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panose="02010601030101010101" pitchFamily="2" charset="-122"/>
                </a:rPr>
                <a:t>三</a:t>
              </a:r>
            </a:p>
          </p:txBody>
        </p:sp>
        <p:sp>
          <p:nvSpPr>
            <p:cNvPr id="5" name="文本框 4"/>
            <p:cNvSpPr txBox="1"/>
            <p:nvPr>
              <p:custDataLst>
                <p:tags r:id="rId11"/>
              </p:custDataLst>
            </p:nvPr>
          </p:nvSpPr>
          <p:spPr>
            <a:xfrm>
              <a:off x="9510" y="4854"/>
              <a:ext cx="9299" cy="1696"/>
            </a:xfrm>
            <a:prstGeom prst="rect">
              <a:avLst/>
            </a:prstGeom>
            <a:noFill/>
          </p:spPr>
          <p:txBody>
            <a:bodyPr wrap="square" rtlCol="0" anchor="t">
              <a:spAutoFit/>
            </a:bodyPr>
            <a:lstStyle/>
            <a:p>
              <a:pPr defTabSz="913765">
                <a:defRPr/>
              </a:pPr>
              <a:r>
                <a:rPr lang="zh-CN" altLang="en-US" sz="3200" b="1" dirty="0" smtClean="0">
                  <a:latin typeface="楷体" pitchFamily="49" charset="-122"/>
                  <a:ea typeface="楷体" pitchFamily="49" charset="-122"/>
                </a:rPr>
                <a:t>信息系统安全管理</a:t>
              </a:r>
              <a:endParaRPr lang="zh-CN" altLang="en-US" sz="3200" b="1" kern="0"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sym typeface="+mn-ea"/>
              </a:endParaRPr>
            </a:p>
            <a:p>
              <a:pPr lvl="0" defTabSz="913765">
                <a:defRPr/>
              </a:pPr>
              <a:endParaRPr lang="zh-CN" altLang="en-US" sz="3200" b="1" kern="0"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sym typeface="+mn-ea"/>
              </a:endParaRPr>
            </a:p>
          </p:txBody>
        </p:sp>
      </p:grpSp>
      <p:sp>
        <p:nvSpPr>
          <p:cNvPr id="18" name="TextBox 17"/>
          <p:cNvSpPr txBox="1"/>
          <p:nvPr/>
        </p:nvSpPr>
        <p:spPr>
          <a:xfrm>
            <a:off x="5708342" y="2281561"/>
            <a:ext cx="3068469" cy="584775"/>
          </a:xfrm>
          <a:prstGeom prst="rect">
            <a:avLst/>
          </a:prstGeom>
          <a:noFill/>
        </p:spPr>
        <p:txBody>
          <a:bodyPr wrap="none" rtlCol="0">
            <a:spAutoFit/>
          </a:bodyPr>
          <a:lstStyle/>
          <a:p>
            <a:r>
              <a:rPr lang="zh-CN" altLang="en-US" sz="3200" b="1" dirty="0" smtClean="0">
                <a:latin typeface="楷体" pitchFamily="49" charset="-122"/>
                <a:ea typeface="楷体" pitchFamily="49" charset="-122"/>
              </a:rPr>
              <a:t>重点传染病报告</a:t>
            </a:r>
            <a:endParaRPr lang="zh-CN" altLang="en-US" sz="3200" b="1" dirty="0">
              <a:latin typeface="楷体" pitchFamily="49" charset="-122"/>
              <a:ea typeface="楷体" pitchFamily="49" charset="-122"/>
            </a:endParaRPr>
          </a:p>
        </p:txBody>
      </p:sp>
      <p:grpSp>
        <p:nvGrpSpPr>
          <p:cNvPr id="19" name="组合 18"/>
          <p:cNvGrpSpPr/>
          <p:nvPr>
            <p:custDataLst>
              <p:tags r:id="rId7"/>
            </p:custDataLst>
          </p:nvPr>
        </p:nvGrpSpPr>
        <p:grpSpPr>
          <a:xfrm>
            <a:off x="4903494" y="4442016"/>
            <a:ext cx="6719570" cy="592455"/>
            <a:chOff x="8227" y="4842"/>
            <a:chExt cx="10582" cy="933"/>
          </a:xfrm>
        </p:grpSpPr>
        <p:sp>
          <p:nvSpPr>
            <p:cNvPr id="20" name="Oval 14"/>
            <p:cNvSpPr>
              <a:spLocks noChangeArrowheads="1"/>
            </p:cNvSpPr>
            <p:nvPr>
              <p:custDataLst>
                <p:tags r:id="rId8"/>
              </p:custDataLst>
            </p:nvPr>
          </p:nvSpPr>
          <p:spPr bwMode="auto">
            <a:xfrm>
              <a:off x="8227" y="4842"/>
              <a:ext cx="863" cy="855"/>
            </a:xfrm>
            <a:prstGeom prst="ellipse">
              <a:avLst/>
            </a:prstGeom>
            <a:solidFill>
              <a:srgbClr val="0070C0"/>
            </a:solidFill>
            <a:ln>
              <a:noFill/>
            </a:ln>
          </p:spPr>
          <p:txBody>
            <a:bodyPr lIns="0" tIns="0" rIns="0" bIns="0">
              <a:no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defTabSz="913130" eaLnBrk="1" hangingPunct="1">
                <a:buClrTx/>
                <a:buSzTx/>
                <a:buFontTx/>
                <a:buNone/>
                <a:defRPr/>
              </a:pPr>
              <a:r>
                <a:rPr lang="zh-CN" altLang="en-US" sz="2400" b="1" kern="0" dirty="0" smtClean="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panose="02010601030101010101" pitchFamily="2" charset="-122"/>
                </a:rPr>
                <a:t>四</a:t>
              </a:r>
              <a:endParaRPr lang="zh-CN" altLang="en-US" sz="2400" b="1" kern="0" dirty="0">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FZHei-B01S" panose="02010601030101010101" pitchFamily="2" charset="-122"/>
              </a:endParaRPr>
            </a:p>
          </p:txBody>
        </p:sp>
        <p:sp>
          <p:nvSpPr>
            <p:cNvPr id="21" name="文本框 4"/>
            <p:cNvSpPr txBox="1"/>
            <p:nvPr>
              <p:custDataLst>
                <p:tags r:id="rId9"/>
              </p:custDataLst>
            </p:nvPr>
          </p:nvSpPr>
          <p:spPr>
            <a:xfrm>
              <a:off x="9510" y="4854"/>
              <a:ext cx="9299" cy="921"/>
            </a:xfrm>
            <a:prstGeom prst="rect">
              <a:avLst/>
            </a:prstGeom>
            <a:noFill/>
          </p:spPr>
          <p:txBody>
            <a:bodyPr wrap="square" rtlCol="0" anchor="t">
              <a:spAutoFit/>
            </a:bodyPr>
            <a:lstStyle/>
            <a:p>
              <a:pPr defTabSz="913765">
                <a:defRPr/>
              </a:pPr>
              <a:r>
                <a:rPr lang="zh-CN" altLang="en-US" sz="3200" b="1" dirty="0" smtClean="0">
                  <a:latin typeface="楷体" pitchFamily="49" charset="-122"/>
                  <a:ea typeface="楷体" pitchFamily="49" charset="-122"/>
                </a:rPr>
                <a:t>突发公共卫生事件报告相关要求</a:t>
              </a:r>
              <a:endParaRPr lang="zh-CN" altLang="en-US" sz="3200" b="1" kern="0"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sym typeface="+mn-ea"/>
              </a:endParaRPr>
            </a:p>
          </p:txBody>
        </p:sp>
      </p:grpSp>
    </p:spTree>
    <p:custDataLst>
      <p:tags r:id="rId1"/>
    </p:custDataLst>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9"/>
                                        </p:tgtEl>
                                        <p:attrNameLst>
                                          <p:attrName>ppt_x</p:attrName>
                                          <p:attrName>ppt_y</p:attrName>
                                        </p:attrNameLst>
                                      </p:cBhvr>
                                      <p:rCtr x="0" y="0"/>
                                    </p:animMotion>
                                    <p:animEffect transition="in" filter="fade">
                                      <p:cBhvr>
                                        <p:cTn id="13" dur="1000"/>
                                        <p:tgtEl>
                                          <p:spTgt spid="9"/>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500" decel="50000" fill="hold">
                                          <p:stCondLst>
                                            <p:cond delay="0"/>
                                          </p:stCondLst>
                                        </p:cTn>
                                        <p:tgtEl>
                                          <p:spTgt spid="10"/>
                                        </p:tgtEl>
                                        <p:attrNameLst>
                                          <p:attrName>ppt_x</p:attrName>
                                          <p:attrName>ppt_y</p:attrName>
                                        </p:attrNameLst>
                                      </p:cBhvr>
                                      <p:rCtr x="0" y="0"/>
                                    </p:animMotion>
                                    <p:animEffect transition="in" filter="fade">
                                      <p:cBhvr>
                                        <p:cTn id="18" dur="500"/>
                                        <p:tgtEl>
                                          <p:spTgt spid="10"/>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35" presetClass="path" presetSubtype="0" accel="50000" decel="50000" fill="hold" grpId="1" nodeType="withEffect">
                                  <p:stCondLst>
                                    <p:cond delay="0"/>
                                  </p:stCondLst>
                                  <p:childTnLst>
                                    <p:animMotion origin="layout" path="M -3.05556E-6 -1.97531E-6 L -0.17361 0.29043 " pathEditMode="relative" rAng="0" ptsTypes="AA">
                                      <p:cBhvr>
                                        <p:cTn id="25" dur="500" spd="-99900" fill="hold"/>
                                        <p:tgtEl>
                                          <p:spTgt spid="4"/>
                                        </p:tgtEl>
                                        <p:attrNameLst>
                                          <p:attrName>ppt_x</p:attrName>
                                          <p:attrName>ppt_y</p:attrName>
                                        </p:attrNameLst>
                                      </p:cBhvr>
                                      <p:rCtr x="-8681" y="14506"/>
                                    </p:animMotion>
                                  </p:childTnLst>
                                </p:cTn>
                              </p:par>
                              <p:par>
                                <p:cTn id="26" presetID="35" presetClass="path" presetSubtype="0" accel="50000" decel="50000" fill="hold" grpId="1" nodeType="withEffect">
                                  <p:stCondLst>
                                    <p:cond delay="0"/>
                                  </p:stCondLst>
                                  <p:childTnLst>
                                    <p:animMotion origin="layout" path="M 2.70833E-6 -1.85185E-6 L -0.23138 0.15556 " pathEditMode="relative" rAng="0" ptsTypes="AA">
                                      <p:cBhvr>
                                        <p:cTn id="27" dur="500" spd="-99900" fill="hold"/>
                                        <p:tgtEl>
                                          <p:spTgt spid="7"/>
                                        </p:tgtEl>
                                        <p:attrNameLst>
                                          <p:attrName>ppt_x</p:attrName>
                                          <p:attrName>ppt_y</p:attrName>
                                        </p:attrNameLst>
                                      </p:cBhvr>
                                      <p:rCtr x="-11576" y="7778"/>
                                    </p:animMotion>
                                  </p:childTnLst>
                                </p:cTn>
                              </p:par>
                              <p:par>
                                <p:cTn id="28" presetID="22" presetClass="entr" presetSubtype="4"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autoUpdateAnimBg="0"/>
      <p:bldP spid="10" grpId="0" autoUpdateAnimBg="0"/>
      <p:bldP spid="4" grpId="0" bldLvl="0" animBg="1" autoUpdateAnimBg="0"/>
      <p:bldP spid="4" grpId="1" bldLvl="0" animBg="1" autoUpdateAnimBg="0"/>
      <p:bldP spid="32" grpId="0" bldLvl="0" animBg="1"/>
      <p:bldP spid="32" grpId="1" bldLvl="0" animBg="1"/>
      <p:bldP spid="32" grpId="2" bldLvl="0" animBg="1"/>
      <p:bldP spid="7" grpId="0" bldLvl="0" animBg="1" autoUpdateAnimBg="0"/>
      <p:bldP spid="7" grpId="1"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图片 4"/>
          <p:cNvPicPr>
            <a:picLocks noChangeAspect="1"/>
          </p:cNvPicPr>
          <p:nvPr>
            <p:custDataLst>
              <p:tags r:id="rId2"/>
            </p:custDataLst>
          </p:nvPr>
        </p:nvPicPr>
        <p:blipFill>
          <a:blip r:embed="rId17"/>
          <a:stretch>
            <a:fillRect/>
          </a:stretch>
        </p:blipFill>
        <p:spPr>
          <a:xfrm>
            <a:off x="3623111" y="381866"/>
            <a:ext cx="5625465" cy="6256215"/>
          </a:xfrm>
          <a:prstGeom prst="rect">
            <a:avLst/>
          </a:prstGeom>
          <a:noFill/>
          <a:ln w="9525">
            <a:noFill/>
          </a:ln>
        </p:spPr>
      </p:pic>
      <p:sp>
        <p:nvSpPr>
          <p:cNvPr id="3" name="矩形 2"/>
          <p:cNvSpPr/>
          <p:nvPr>
            <p:custDataLst>
              <p:tags r:id="rId3"/>
            </p:custDataLst>
          </p:nvPr>
        </p:nvSpPr>
        <p:spPr>
          <a:xfrm>
            <a:off x="6051909" y="868101"/>
            <a:ext cx="2736850" cy="230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18" name="直接箭头连接符 17"/>
          <p:cNvCxnSpPr/>
          <p:nvPr>
            <p:custDataLst>
              <p:tags r:id="rId4"/>
            </p:custDataLst>
          </p:nvPr>
        </p:nvCxnSpPr>
        <p:spPr>
          <a:xfrm>
            <a:off x="8897194" y="959916"/>
            <a:ext cx="516255" cy="20256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5"/>
            </p:custDataLst>
          </p:nvPr>
        </p:nvSpPr>
        <p:spPr>
          <a:xfrm>
            <a:off x="9520833" y="833377"/>
            <a:ext cx="2516838" cy="645160"/>
          </a:xfrm>
          <a:prstGeom prst="rect">
            <a:avLst/>
          </a:prstGeom>
          <a:noFill/>
          <a:ln w="9525" cap="flat" cmpd="sng">
            <a:solidFill>
              <a:schemeClr val="tx1"/>
            </a:solidFill>
            <a:prstDash val="solid"/>
            <a:round/>
            <a:headEnd type="none" w="med" len="med"/>
            <a:tailEnd type="none" w="med" len="med"/>
          </a:ln>
        </p:spPr>
        <p:txBody>
          <a:bodyPr wrap="square">
            <a:spAutoFit/>
          </a:bodyPr>
          <a:lstStyle/>
          <a:p>
            <a:r>
              <a:rPr lang="en-US" altLang="zh-CN" b="1" dirty="0">
                <a:solidFill>
                  <a:schemeClr val="accent2">
                    <a:lumMod val="75000"/>
                  </a:schemeClr>
                </a:solidFill>
                <a:latin typeface="楷体" panose="02010609060101010101" pitchFamily="49" charset="-122"/>
                <a:ea typeface="楷体" panose="02010609060101010101" pitchFamily="49" charset="-122"/>
              </a:rPr>
              <a:t>14</a:t>
            </a:r>
            <a:r>
              <a:rPr lang="zh-CN" altLang="en-US" b="1" dirty="0">
                <a:solidFill>
                  <a:schemeClr val="accent2">
                    <a:lumMod val="75000"/>
                  </a:schemeClr>
                </a:solidFill>
                <a:latin typeface="楷体" panose="02010609060101010101" pitchFamily="49" charset="-122"/>
                <a:ea typeface="楷体" panose="02010609060101010101" pitchFamily="49" charset="-122"/>
              </a:rPr>
              <a:t>岁及以下</a:t>
            </a:r>
            <a:r>
              <a:rPr lang="zh-CN" altLang="en-US" dirty="0">
                <a:latin typeface="楷体" panose="02010609060101010101" pitchFamily="49" charset="-122"/>
                <a:ea typeface="楷体" panose="02010609060101010101" pitchFamily="49" charset="-122"/>
              </a:rPr>
              <a:t>的患儿要求填写</a:t>
            </a:r>
            <a:r>
              <a:rPr lang="zh-CN" altLang="en-US" b="1" dirty="0">
                <a:solidFill>
                  <a:schemeClr val="accent2">
                    <a:lumMod val="75000"/>
                  </a:schemeClr>
                </a:solidFill>
                <a:latin typeface="楷体" panose="02010609060101010101" pitchFamily="49" charset="-122"/>
                <a:ea typeface="楷体" panose="02010609060101010101" pitchFamily="49" charset="-122"/>
              </a:rPr>
              <a:t>患儿家长</a:t>
            </a:r>
            <a:r>
              <a:rPr lang="zh-CN" altLang="en-US" b="1" dirty="0" smtClean="0">
                <a:solidFill>
                  <a:schemeClr val="accent2">
                    <a:lumMod val="75000"/>
                  </a:schemeClr>
                </a:solidFill>
                <a:latin typeface="楷体" panose="02010609060101010101" pitchFamily="49" charset="-122"/>
                <a:ea typeface="楷体" panose="02010609060101010101" pitchFamily="49" charset="-122"/>
              </a:rPr>
              <a:t>姓名</a:t>
            </a:r>
          </a:p>
        </p:txBody>
      </p:sp>
      <p:sp>
        <p:nvSpPr>
          <p:cNvPr id="4" name="矩形 3"/>
          <p:cNvSpPr/>
          <p:nvPr>
            <p:custDataLst>
              <p:tags r:id="rId6"/>
            </p:custDataLst>
          </p:nvPr>
        </p:nvSpPr>
        <p:spPr>
          <a:xfrm flipV="1">
            <a:off x="3902662" y="1516283"/>
            <a:ext cx="3545205" cy="185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custDataLst>
              <p:tags r:id="rId7"/>
            </p:custDataLst>
          </p:nvPr>
        </p:nvSpPr>
        <p:spPr>
          <a:xfrm>
            <a:off x="821803" y="512521"/>
            <a:ext cx="2385768" cy="1136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sym typeface="+mn-ea"/>
              </a:rPr>
              <a:t>学生、幼托儿童填写所在</a:t>
            </a:r>
            <a:r>
              <a:rPr kumimoji="0" lang="zh-CN" altLang="en-US" sz="1800" b="1" i="0" u="none" strike="noStrike" kern="1200" cap="none" spc="150" normalizeH="0" baseline="0" noProof="1">
                <a:ln>
                  <a:noFill/>
                </a:ln>
                <a:solidFill>
                  <a:schemeClr val="accent2">
                    <a:lumMod val="75000"/>
                  </a:schemeClr>
                </a:solidFill>
                <a:effectLst/>
                <a:uLnTx/>
                <a:uFillTx/>
                <a:latin typeface="楷体" panose="02010609060101010101" pitchFamily="49" charset="-122"/>
                <a:ea typeface="楷体" panose="02010609060101010101" pitchFamily="49" charset="-122"/>
                <a:sym typeface="+mn-ea"/>
              </a:rPr>
              <a:t>学校（托幼机构）名称及班级</a:t>
            </a:r>
          </a:p>
        </p:txBody>
      </p:sp>
      <p:sp>
        <p:nvSpPr>
          <p:cNvPr id="7" name="矩形 6"/>
          <p:cNvSpPr/>
          <p:nvPr>
            <p:custDataLst>
              <p:tags r:id="rId8"/>
            </p:custDataLst>
          </p:nvPr>
        </p:nvSpPr>
        <p:spPr>
          <a:xfrm>
            <a:off x="3898326" y="1850081"/>
            <a:ext cx="5227320" cy="196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8" name="直接箭头连接符 7"/>
          <p:cNvCxnSpPr/>
          <p:nvPr>
            <p:custDataLst>
              <p:tags r:id="rId9"/>
            </p:custDataLst>
          </p:nvPr>
        </p:nvCxnSpPr>
        <p:spPr>
          <a:xfrm flipH="1" flipV="1">
            <a:off x="3226500" y="1310343"/>
            <a:ext cx="639445" cy="2406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custDataLst>
              <p:tags r:id="rId10"/>
            </p:custDataLst>
          </p:nvPr>
        </p:nvSpPr>
        <p:spPr>
          <a:xfrm>
            <a:off x="370389" y="2095018"/>
            <a:ext cx="3183038" cy="3113590"/>
          </a:xfrm>
          <a:prstGeom prst="rect">
            <a:avLst/>
          </a:prstGeom>
          <a:solidFill>
            <a:srgbClr val="000000">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1.</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详细填写村、组及社区、门牌号。</a:t>
            </a:r>
          </a:p>
          <a:p>
            <a:pPr marL="0" marR="0" lvl="0" indent="0"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2.</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专程至外地就诊，应填写</a:t>
            </a:r>
            <a:r>
              <a:rPr kumimoji="0" lang="zh-CN" altLang="en-US" sz="1800" b="0" i="0" u="none" strike="noStrike" kern="1200" cap="none" spc="150" normalizeH="0" baseline="0" noProof="1" smtClean="0">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病人的</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常住地。</a:t>
            </a:r>
          </a:p>
          <a:p>
            <a:pPr marL="0" marR="0" lvl="0" indent="0"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3.</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外地工作、出差等期间患病，应填写工作地、寄宿或宾馆等地址。</a:t>
            </a:r>
          </a:p>
          <a:p>
            <a:pPr marL="0" marR="0" lvl="0" indent="0"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rPr>
              <a:t>4.</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cs typeface="隶书" panose="02010509060101010101" pitchFamily="49" charset="-122"/>
                <a:sym typeface="+mn-ea"/>
              </a:rPr>
              <a:t>如新发传染病的境外输入病例等无法提供本人现住地址的，填写报告单位地址</a:t>
            </a:r>
            <a:r>
              <a:rPr kumimoji="0" lang="zh-CN" altLang="en-US" sz="1800" b="0" i="0" u="none" strike="noStrike" kern="1200" cap="none" spc="150" normalizeH="0" baseline="0" noProof="1">
                <a:ln>
                  <a:noFill/>
                </a:ln>
                <a:solidFill>
                  <a:schemeClr val="tx1"/>
                </a:solidFill>
                <a:effectLst/>
                <a:uLnTx/>
                <a:uFillTx/>
                <a:latin typeface="楷体" panose="02010609060101010101" pitchFamily="49" charset="-122"/>
                <a:ea typeface="楷体" panose="02010609060101010101" pitchFamily="49" charset="-122"/>
                <a:sym typeface="+mn-ea"/>
              </a:rPr>
              <a:t>。</a:t>
            </a:r>
            <a:endParaRPr kumimoji="0" lang="en-US" altLang="zh-CN" sz="1800" b="0" i="0" u="none" strike="noStrike" kern="1200" cap="none" spc="0" normalizeH="0" baseline="0" noProof="1">
              <a:ln>
                <a:noFill/>
              </a:ln>
              <a:solidFill>
                <a:schemeClr val="lt1"/>
              </a:solidFill>
              <a:effectLst/>
              <a:uLnTx/>
              <a:uFillTx/>
              <a:latin typeface="楷体" panose="02010609060101010101" pitchFamily="49" charset="-122"/>
              <a:ea typeface="楷体" panose="02010609060101010101" pitchFamily="49" charset="-122"/>
            </a:endParaRPr>
          </a:p>
        </p:txBody>
      </p:sp>
      <p:sp>
        <p:nvSpPr>
          <p:cNvPr id="10" name="矩形 9"/>
          <p:cNvSpPr/>
          <p:nvPr>
            <p:custDataLst>
              <p:tags r:id="rId11"/>
            </p:custDataLst>
          </p:nvPr>
        </p:nvSpPr>
        <p:spPr>
          <a:xfrm>
            <a:off x="3912917" y="2166612"/>
            <a:ext cx="5045887" cy="448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矩形 13"/>
          <p:cNvSpPr/>
          <p:nvPr>
            <p:custDataLst>
              <p:tags r:id="rId12"/>
            </p:custDataLst>
          </p:nvPr>
        </p:nvSpPr>
        <p:spPr>
          <a:xfrm>
            <a:off x="3890425" y="2915693"/>
            <a:ext cx="3118485" cy="502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矩形 15"/>
          <p:cNvSpPr/>
          <p:nvPr>
            <p:custDataLst>
              <p:tags r:id="rId13"/>
            </p:custDataLst>
          </p:nvPr>
        </p:nvSpPr>
        <p:spPr>
          <a:xfrm>
            <a:off x="3781886" y="5914035"/>
            <a:ext cx="2607339" cy="208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3" name="直接箭头连接符 22"/>
          <p:cNvCxnSpPr/>
          <p:nvPr>
            <p:custDataLst>
              <p:tags r:id="rId14"/>
            </p:custDataLst>
          </p:nvPr>
        </p:nvCxnSpPr>
        <p:spPr>
          <a:xfrm flipH="1">
            <a:off x="3342669" y="1944447"/>
            <a:ext cx="566420" cy="1416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15"/>
            </p:custDataLst>
          </p:nvPr>
        </p:nvCxnSpPr>
        <p:spPr>
          <a:xfrm>
            <a:off x="8985676" y="2425889"/>
            <a:ext cx="516255" cy="2025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546075" y="2204575"/>
            <a:ext cx="2491595" cy="646331"/>
          </a:xfrm>
          <a:prstGeom prst="rect">
            <a:avLst/>
          </a:prstGeom>
          <a:noFill/>
          <a:ln>
            <a:solidFill>
              <a:srgbClr val="000000"/>
            </a:solidFill>
          </a:ln>
        </p:spPr>
        <p:txBody>
          <a:bodyPr wrap="square" rtlCol="0">
            <a:spAutoFit/>
          </a:bodyPr>
          <a:lstStyle/>
          <a:p>
            <a:r>
              <a:rPr lang="zh-CN" altLang="en-US" dirty="0">
                <a:latin typeface="楷体" panose="02010609060101010101" pitchFamily="49" charset="-122"/>
                <a:ea typeface="楷体" panose="02010609060101010101" pitchFamily="49" charset="-122"/>
              </a:rPr>
              <a:t>除农民、家务及待业外都需要填写</a:t>
            </a:r>
            <a:r>
              <a:rPr lang="zh-CN" altLang="en-US" dirty="0">
                <a:solidFill>
                  <a:schemeClr val="accent1">
                    <a:lumMod val="75000"/>
                  </a:schemeClr>
                </a:solidFill>
                <a:latin typeface="楷体" panose="02010609060101010101" pitchFamily="49" charset="-122"/>
                <a:ea typeface="楷体" panose="02010609060101010101" pitchFamily="49" charset="-122"/>
              </a:rPr>
              <a:t>单位名称</a:t>
            </a:r>
          </a:p>
        </p:txBody>
      </p:sp>
      <p:cxnSp>
        <p:nvCxnSpPr>
          <p:cNvPr id="24" name="直接箭头连接符 23"/>
          <p:cNvCxnSpPr/>
          <p:nvPr/>
        </p:nvCxnSpPr>
        <p:spPr>
          <a:xfrm>
            <a:off x="7060557" y="3206187"/>
            <a:ext cx="2372810" cy="162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9248695" y="3104492"/>
            <a:ext cx="2851230" cy="1938020"/>
          </a:xfrm>
          <a:prstGeom prst="rect">
            <a:avLst/>
          </a:prstGeom>
          <a:ln w="28575">
            <a:prstDash val="dash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indent="357505" algn="just">
              <a:lnSpc>
                <a:spcPct val="125000"/>
              </a:lnSpc>
              <a:spcAft>
                <a:spcPts val="0"/>
              </a:spcAft>
            </a:pPr>
            <a:r>
              <a:rPr lang="zh-CN" altLang="en-US" sz="1600" dirty="0" smtClean="0">
                <a:latin typeface="楷体" panose="02010609060101010101" pitchFamily="49" charset="-122"/>
                <a:ea typeface="楷体" panose="02010609060101010101" pitchFamily="49" charset="-122"/>
                <a:sym typeface="+mn-ea"/>
              </a:rPr>
              <a:t>发病日期：</a:t>
            </a:r>
            <a:r>
              <a:rPr lang="zh-CN" altLang="en-US" sz="1600" dirty="0" smtClean="0">
                <a:latin typeface="楷体" panose="02010609060101010101" pitchFamily="49" charset="-122"/>
                <a:ea typeface="楷体" panose="02010609060101010101" pitchFamily="49" charset="-122"/>
                <a:cs typeface="仿宋" panose="02010609060101010101" charset="-122"/>
                <a:sym typeface="+mn-ea"/>
              </a:rPr>
              <a:t>填写病人</a:t>
            </a:r>
            <a:r>
              <a:rPr lang="zh-CN" altLang="en-US" sz="1600" dirty="0" smtClean="0">
                <a:solidFill>
                  <a:schemeClr val="tx1"/>
                </a:solidFill>
                <a:latin typeface="楷体" panose="02010609060101010101" pitchFamily="49" charset="-122"/>
                <a:ea typeface="楷体" panose="02010609060101010101" pitchFamily="49" charset="-122"/>
                <a:cs typeface="仿宋" panose="02010609060101010101" charset="-122"/>
                <a:sym typeface="+mn-ea"/>
              </a:rPr>
              <a:t>本次就诊</a:t>
            </a:r>
            <a:r>
              <a:rPr lang="zh-CN" altLang="en-US" sz="1600" b="1" dirty="0" smtClean="0">
                <a:solidFill>
                  <a:srgbClr val="C00000"/>
                </a:solidFill>
                <a:latin typeface="楷体" panose="02010609060101010101" pitchFamily="49" charset="-122"/>
                <a:ea typeface="楷体" panose="02010609060101010101" pitchFamily="49" charset="-122"/>
                <a:cs typeface="仿宋" panose="02010609060101010101" charset="-122"/>
                <a:sym typeface="+mn-ea"/>
              </a:rPr>
              <a:t>开始出现症状</a:t>
            </a:r>
            <a:r>
              <a:rPr lang="zh-CN" altLang="en-US" sz="1600" dirty="0" smtClean="0">
                <a:latin typeface="楷体" panose="02010609060101010101" pitchFamily="49" charset="-122"/>
                <a:ea typeface="楷体" panose="02010609060101010101" pitchFamily="49" charset="-122"/>
                <a:cs typeface="仿宋" panose="02010609060101010101" charset="-122"/>
                <a:sym typeface="+mn-ea"/>
              </a:rPr>
              <a:t>的日期，不明确时填</a:t>
            </a:r>
            <a:r>
              <a:rPr lang="zh-CN" altLang="en-US" sz="1600" b="1" dirty="0" smtClean="0">
                <a:solidFill>
                  <a:srgbClr val="C00000"/>
                </a:solidFill>
                <a:latin typeface="楷体" panose="02010609060101010101" pitchFamily="49" charset="-122"/>
                <a:ea typeface="楷体" panose="02010609060101010101" pitchFamily="49" charset="-122"/>
                <a:cs typeface="仿宋" panose="02010609060101010101" charset="-122"/>
                <a:sym typeface="+mn-ea"/>
              </a:rPr>
              <a:t>本次就诊时间</a:t>
            </a:r>
            <a:r>
              <a:rPr lang="zh-CN" altLang="en-US" sz="1600" dirty="0" smtClean="0">
                <a:latin typeface="楷体" panose="02010609060101010101" pitchFamily="49" charset="-122"/>
                <a:ea typeface="楷体" panose="02010609060101010101" pitchFamily="49" charset="-122"/>
                <a:cs typeface="仿宋" panose="02010609060101010101" charset="-122"/>
                <a:sym typeface="+mn-ea"/>
              </a:rPr>
              <a:t>；</a:t>
            </a:r>
            <a:endParaRPr lang="en-US" altLang="zh-CN" sz="1600" dirty="0" smtClean="0">
              <a:latin typeface="楷体" panose="02010609060101010101" pitchFamily="49" charset="-122"/>
              <a:ea typeface="楷体" panose="02010609060101010101" pitchFamily="49" charset="-122"/>
              <a:cs typeface="仿宋" panose="02010609060101010101" charset="-122"/>
              <a:sym typeface="+mn-ea"/>
            </a:endParaRPr>
          </a:p>
          <a:p>
            <a:pPr indent="357505" algn="just">
              <a:lnSpc>
                <a:spcPct val="125000"/>
              </a:lnSpc>
              <a:spcAft>
                <a:spcPts val="0"/>
              </a:spcAft>
            </a:pPr>
            <a:r>
              <a:rPr lang="zh-CN" altLang="en-US" sz="1600" dirty="0" smtClean="0">
                <a:latin typeface="楷体" panose="02010609060101010101" pitchFamily="49" charset="-122"/>
                <a:ea typeface="楷体" panose="02010609060101010101" pitchFamily="49" charset="-122"/>
                <a:sym typeface="+mn-ea"/>
              </a:rPr>
              <a:t>死亡日期：填报因患该种传染病死亡的时间，因意外或非传染病死亡时，不需填报。</a:t>
            </a:r>
            <a:endParaRPr lang="zh-CN" altLang="en-US" sz="1600" dirty="0">
              <a:latin typeface="楷体" panose="02010609060101010101" pitchFamily="49" charset="-122"/>
              <a:ea typeface="楷体" panose="02010609060101010101" pitchFamily="49" charset="-122"/>
              <a:sym typeface="+mn-ea"/>
            </a:endParaRPr>
          </a:p>
        </p:txBody>
      </p:sp>
      <p:sp>
        <p:nvSpPr>
          <p:cNvPr id="27" name="矩形 26"/>
          <p:cNvSpPr/>
          <p:nvPr/>
        </p:nvSpPr>
        <p:spPr>
          <a:xfrm>
            <a:off x="381965" y="5671595"/>
            <a:ext cx="3183038" cy="707886"/>
          </a:xfrm>
          <a:prstGeom prst="rect">
            <a:avLst/>
          </a:prstGeom>
          <a:ln w="28575">
            <a:prstDash val="dash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indent="357505" algn="just">
              <a:spcAft>
                <a:spcPts val="0"/>
              </a:spcAft>
            </a:pPr>
            <a:r>
              <a:rPr lang="zh-CN" altLang="en-US" sz="2000" dirty="0" smtClean="0">
                <a:latin typeface="楷体" panose="02010609060101010101" pitchFamily="49" charset="-122"/>
                <a:ea typeface="楷体" panose="02010609060101010101" pitchFamily="49" charset="-122"/>
                <a:cs typeface="仿宋" panose="02010609060101010101" charset="-122"/>
                <a:sym typeface="+mn-ea"/>
              </a:rPr>
              <a:t>传染病卡使用符合国家统一认证标准的电子签名</a:t>
            </a:r>
            <a:endParaRPr lang="zh-CN" altLang="en-US" sz="2000" kern="100" dirty="0">
              <a:solidFill>
                <a:srgbClr val="002060"/>
              </a:solidFill>
              <a:latin typeface="楷体" panose="02010609060101010101" pitchFamily="49" charset="-122"/>
              <a:ea typeface="楷体" panose="02010609060101010101" pitchFamily="49" charset="-122"/>
              <a:cs typeface="微软雅黑" panose="020B0503020204020204" pitchFamily="34" charset="-122"/>
            </a:endParaRPr>
          </a:p>
        </p:txBody>
      </p:sp>
    </p:spTree>
    <p:custDataLst>
      <p:tags r:id="rId1"/>
    </p:custDataLst>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0" grpId="0" bldLvl="0" animBg="1"/>
      <p:bldP spid="20" grpId="1" animBg="1"/>
      <p:bldP spid="4" grpId="0" bldLvl="0" animBg="1"/>
      <p:bldP spid="4" grpId="1" animBg="1"/>
      <p:bldP spid="6" grpId="0" bldLvl="0" animBg="1"/>
      <p:bldP spid="6" grpId="1" animBg="1"/>
      <p:bldP spid="7" grpId="0" bldLvl="0" animBg="1"/>
      <p:bldP spid="7" grpId="1" animBg="1"/>
      <p:bldP spid="9" grpId="0" bldLvl="0" animBg="1"/>
      <p:bldP spid="9" grpId="1" animBg="1"/>
      <p:bldP spid="10" grpId="0" bldLvl="0" animBg="1"/>
      <p:bldP spid="10" grpId="1" animBg="1"/>
      <p:bldP spid="14" grpId="0" bldLvl="0" animBg="1"/>
      <p:bldP spid="14" grpId="1" animBg="1"/>
      <p:bldP spid="16" grpId="0" bldLvl="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436605" y="2605177"/>
            <a:ext cx="2133073" cy="2029382"/>
            <a:chOff x="1424226" y="1858045"/>
            <a:chExt cx="1600200" cy="1522412"/>
          </a:xfrm>
        </p:grpSpPr>
        <p:grpSp>
          <p:nvGrpSpPr>
            <p:cNvPr id="3"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2535">
                  <a:solidFill>
                    <a:schemeClr val="lt1"/>
                  </a:solidFill>
                  <a:latin typeface="+mn-lt"/>
                  <a:ea typeface="+mn-ea"/>
                </a:endParaRPr>
              </a:p>
            </p:txBody>
          </p:sp>
          <p:grpSp>
            <p:nvGrpSpPr>
              <p:cNvPr id="4"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rPr>
                <a:t>三</a:t>
              </a:r>
            </a:p>
          </p:txBody>
        </p:sp>
      </p:grpSp>
      <p:sp>
        <p:nvSpPr>
          <p:cNvPr id="9" name="文本占位符 3"/>
          <p:cNvSpPr>
            <a:spLocks noChangeArrowheads="1"/>
          </p:cNvSpPr>
          <p:nvPr>
            <p:custDataLst>
              <p:tags r:id="rId2"/>
            </p:custDataLst>
          </p:nvPr>
        </p:nvSpPr>
        <p:spPr bwMode="auto">
          <a:xfrm>
            <a:off x="5167355" y="1916994"/>
            <a:ext cx="2133073" cy="84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rPr>
              <a:t>一</a:t>
            </a:r>
          </a:p>
        </p:txBody>
      </p:sp>
      <p:sp>
        <p:nvSpPr>
          <p:cNvPr id="13" name="矩形: 圆角 1"/>
          <p:cNvSpPr/>
          <p:nvPr>
            <p:custDataLst>
              <p:tags r:id="rId3"/>
            </p:custDataLst>
          </p:nvPr>
        </p:nvSpPr>
        <p:spPr>
          <a:xfrm rot="5400000">
            <a:off x="6650355" y="-949325"/>
            <a:ext cx="1097280" cy="9138285"/>
          </a:xfrm>
          <a:prstGeom prst="roundRect">
            <a:avLst>
              <a:gd name="adj" fmla="val 16722"/>
            </a:avLst>
          </a:prstGeom>
          <a:gradFill>
            <a:gsLst>
              <a:gs pos="0">
                <a:srgbClr val="0088FF"/>
              </a:gs>
              <a:gs pos="100000">
                <a:srgbClr val="92D050"/>
              </a:gs>
            </a:gsLst>
            <a:lin ang="5400000" scaled="1"/>
          </a:gradFill>
          <a:ln>
            <a:noFill/>
          </a:ln>
          <a:effectLst>
            <a:outerShdw blurRad="50800" dist="1016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4"/>
          <p:cNvSpPr txBox="1">
            <a:spLocks noChangeArrowheads="1"/>
          </p:cNvSpPr>
          <p:nvPr>
            <p:custDataLst>
              <p:tags r:id="rId4"/>
            </p:custDataLst>
          </p:nvPr>
        </p:nvSpPr>
        <p:spPr bwMode="auto">
          <a:xfrm>
            <a:off x="3162535" y="3252047"/>
            <a:ext cx="7210926" cy="767896"/>
          </a:xfrm>
          <a:prstGeom prst="rect">
            <a:avLst/>
          </a:prstGeom>
          <a:noFill/>
          <a:ln w="9525">
            <a:noFill/>
            <a:miter lim="800000"/>
          </a:ln>
          <a:effectLst/>
          <a:extLst>
            <a:ext uri="{909E8E84-426E-40DD-AFC4-6F175D3DCCD1}">
              <a14:hiddenFill xmlns="" xmlns:a14="http://schemas.microsoft.com/office/drawing/2010/main">
                <a:solidFill>
                  <a:srgbClr val="FFFFFF"/>
                </a:solidFill>
              </a14:hiddenFill>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20000"/>
              </a:lnSpc>
              <a:spcBef>
                <a:spcPts val="0"/>
              </a:spcBef>
              <a:spcAft>
                <a:spcPts val="0"/>
              </a:spcAft>
              <a:defRPr/>
            </a:pPr>
            <a:r>
              <a:rPr lang="zh-CN" altLang="en-US" sz="4000" spc="300" dirty="0" smtClean="0">
                <a:solidFill>
                  <a:schemeClr val="tx1"/>
                </a:solidFill>
                <a:latin typeface="楷体" panose="02010609060101010101" pitchFamily="49" charset="-122"/>
                <a:ea typeface="楷体" panose="02010609060101010101" pitchFamily="49" charset="-122"/>
              </a:rPr>
              <a:t>重点传染病报告</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fill="hold" nodeType="withEffect">
                                  <p:stCondLst>
                                    <p:cond delay="0"/>
                                  </p:stCondLst>
                                  <p:childTnLst>
                                    <p:animRot by="21600000">
                                      <p:cBhvr>
                                        <p:cTn id="9" dur="500" fill="hold"/>
                                        <p:tgtEl>
                                          <p:spTgt spid="2"/>
                                        </p:tgtEl>
                                        <p:attrNameLst>
                                          <p:attrName>r</p:attrName>
                                        </p:attrNameLst>
                                      </p:cBhvr>
                                    </p:animRo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593724" y="285115"/>
            <a:ext cx="6632699"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kumimoji="0" lang="zh-CN" altLang="en-US" sz="2800" b="1" kern="1200" cap="none" spc="300" normalizeH="0" baseline="0" noProof="0" dirty="0" smtClean="0">
              <a:solidFill>
                <a:srgbClr val="002060"/>
              </a:solidFill>
              <a:effectLst/>
              <a:latin typeface="楷体" pitchFamily="49" charset="-122"/>
              <a:ea typeface="楷体" pitchFamily="49" charset="-122"/>
              <a:sym typeface="+mn-ea"/>
            </a:endParaRPr>
          </a:p>
        </p:txBody>
      </p:sp>
      <p:sp>
        <p:nvSpPr>
          <p:cNvPr id="16" name="矩形 15"/>
          <p:cNvSpPr/>
          <p:nvPr/>
        </p:nvSpPr>
        <p:spPr>
          <a:xfrm>
            <a:off x="763480" y="1367161"/>
            <a:ext cx="10644325" cy="3683060"/>
          </a:xfrm>
          <a:prstGeom prst="rect">
            <a:avLst/>
          </a:prstGeom>
        </p:spPr>
        <p:txBody>
          <a:bodyPr wrap="square">
            <a:spAutoFit/>
          </a:bodyPr>
          <a:lstStyle/>
          <a:p>
            <a:pPr>
              <a:lnSpc>
                <a:spcPts val="4000"/>
              </a:lnSpc>
            </a:pPr>
            <a:r>
              <a:rPr lang="zh-CN" altLang="en-US" sz="2400" b="1" dirty="0" smtClean="0">
                <a:latin typeface="楷体" pitchFamily="49" charset="-122"/>
                <a:ea typeface="楷体" pitchFamily="49" charset="-122"/>
              </a:rPr>
              <a:t>①肺结核（包含肺组织、气管、支气管和胸膜的结核，除此以外的结核病归为 其他疾病－肺外结核） </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Ⅰ.</a:t>
            </a:r>
            <a:r>
              <a:rPr lang="zh-CN" altLang="en-US" sz="2400" b="1" dirty="0" smtClean="0">
                <a:latin typeface="楷体" pitchFamily="49" charset="-122"/>
                <a:ea typeface="楷体" pitchFamily="49" charset="-122"/>
              </a:rPr>
              <a:t>治疗失败病例、返回病例、未完成疗程病例、中断治疗后重新治疗的既往肺 结核病例，不需报告，可在门诊日志等登记册中记录为复诊病例。 </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Ⅱ.</a:t>
            </a:r>
            <a:r>
              <a:rPr lang="zh-CN" altLang="en-US" sz="2400" b="1" dirty="0" smtClean="0">
                <a:latin typeface="楷体" pitchFamily="49" charset="-122"/>
                <a:ea typeface="楷体" pitchFamily="49" charset="-122"/>
              </a:rPr>
              <a:t>对新发现的、经规范治疗治愈后再次复发的病例需要报告。 </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Ⅲ. 2019</a:t>
            </a:r>
            <a:r>
              <a:rPr lang="zh-CN" altLang="en-US"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5</a:t>
            </a:r>
            <a:r>
              <a:rPr lang="zh-CN" altLang="en-US"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日起肺结核分类调整为</a:t>
            </a:r>
            <a:r>
              <a:rPr lang="zh-CN" altLang="en-US" sz="2400" b="1" dirty="0" smtClean="0">
                <a:solidFill>
                  <a:srgbClr val="FF0000"/>
                </a:solidFill>
                <a:latin typeface="楷体" pitchFamily="49" charset="-122"/>
                <a:ea typeface="楷体" pitchFamily="49" charset="-122"/>
              </a:rPr>
              <a:t>“利福平耐药、病原学阳性、病原学阴 性、无病原学结果”</a:t>
            </a:r>
            <a:r>
              <a:rPr lang="zh-CN" altLang="en-US" sz="2400" b="1" dirty="0" smtClean="0">
                <a:latin typeface="楷体" pitchFamily="49" charset="-122"/>
                <a:ea typeface="楷体" pitchFamily="49" charset="-122"/>
              </a:rPr>
              <a:t> 。结核性胸膜炎归入无病原学结果。</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593724" y="285115"/>
            <a:ext cx="6632699"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kumimoji="0" lang="zh-CN" altLang="en-US" sz="2800" b="1" kern="1200" cap="none" spc="300" normalizeH="0" baseline="0" noProof="0" dirty="0" smtClean="0">
              <a:solidFill>
                <a:srgbClr val="002060"/>
              </a:solidFill>
              <a:effectLst/>
              <a:latin typeface="楷体" pitchFamily="49" charset="-122"/>
              <a:ea typeface="楷体" pitchFamily="49" charset="-122"/>
              <a:sym typeface="+mn-ea"/>
            </a:endParaRPr>
          </a:p>
        </p:txBody>
      </p:sp>
      <p:sp>
        <p:nvSpPr>
          <p:cNvPr id="16" name="矩形 15"/>
          <p:cNvSpPr/>
          <p:nvPr/>
        </p:nvSpPr>
        <p:spPr>
          <a:xfrm>
            <a:off x="763480" y="1367161"/>
            <a:ext cx="10644325" cy="2657138"/>
          </a:xfrm>
          <a:prstGeom prst="rect">
            <a:avLst/>
          </a:prstGeom>
        </p:spPr>
        <p:txBody>
          <a:bodyPr wrap="square">
            <a:spAutoFit/>
          </a:bodyPr>
          <a:lstStyle/>
          <a:p>
            <a:pPr>
              <a:lnSpc>
                <a:spcPts val="4000"/>
              </a:lnSpc>
            </a:pPr>
            <a:r>
              <a:rPr lang="zh-CN" altLang="en-US" sz="2400" b="1" dirty="0" smtClean="0">
                <a:latin typeface="楷体" pitchFamily="49" charset="-122"/>
                <a:ea typeface="楷体" pitchFamily="49" charset="-122"/>
              </a:rPr>
              <a:t>②梅毒</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Ⅰ.</a:t>
            </a:r>
            <a:r>
              <a:rPr lang="zh-CN" altLang="en-US" sz="2400" b="1" dirty="0" smtClean="0">
                <a:latin typeface="楷体" pitchFamily="49" charset="-122"/>
                <a:ea typeface="楷体" pitchFamily="49" charset="-122"/>
              </a:rPr>
              <a:t>复发病例不需要报告。 </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Ⅱ.</a:t>
            </a:r>
            <a:r>
              <a:rPr lang="zh-CN" altLang="en-US" sz="2400" b="1" dirty="0" smtClean="0">
                <a:latin typeface="楷体" pitchFamily="49" charset="-122"/>
                <a:ea typeface="楷体" pitchFamily="49" charset="-122"/>
              </a:rPr>
              <a:t>年度内或跨年度的梅毒血清随访检测阳性病例不需要报告。</a:t>
            </a:r>
            <a:endParaRPr lang="en-US" altLang="zh-CN" sz="2400" b="1" dirty="0" smtClean="0">
              <a:latin typeface="楷体" pitchFamily="49" charset="-122"/>
              <a:ea typeface="楷体" pitchFamily="49" charset="-122"/>
            </a:endParaRPr>
          </a:p>
          <a:p>
            <a:pPr>
              <a:lnSpc>
                <a:spcPts val="4000"/>
              </a:lnSpc>
            </a:pPr>
            <a:r>
              <a:rPr lang="en-US" altLang="zh-CN" sz="2400" b="1" dirty="0" smtClean="0">
                <a:latin typeface="楷体" pitchFamily="49" charset="-122"/>
                <a:ea typeface="楷体" pitchFamily="49" charset="-122"/>
              </a:rPr>
              <a:t>Ⅲ.</a:t>
            </a:r>
            <a:r>
              <a:rPr lang="zh-CN" altLang="en-US" sz="2400" b="1" dirty="0" smtClean="0">
                <a:latin typeface="楷体" pitchFamily="49" charset="-122"/>
                <a:ea typeface="楷体" pitchFamily="49" charset="-122"/>
              </a:rPr>
              <a:t>非梅毒螺旋体血清学试验阳性，而未做梅毒螺旋体血清学试验，按疑似病例填报。</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593724" y="285115"/>
            <a:ext cx="645514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lang="zh-CN" altLang="en-US" sz="2800" b="1" spc="300" dirty="0" smtClean="0">
              <a:solidFill>
                <a:srgbClr val="002060"/>
              </a:solidFill>
              <a:latin typeface="楷体" pitchFamily="49" charset="-122"/>
              <a:ea typeface="楷体" pitchFamily="49" charset="-122"/>
              <a:sym typeface="+mn-ea"/>
            </a:endParaRPr>
          </a:p>
        </p:txBody>
      </p:sp>
      <p:sp>
        <p:nvSpPr>
          <p:cNvPr id="3" name="矩形 2"/>
          <p:cNvSpPr/>
          <p:nvPr/>
        </p:nvSpPr>
        <p:spPr>
          <a:xfrm>
            <a:off x="745724" y="1198485"/>
            <a:ext cx="10884024" cy="4279272"/>
          </a:xfrm>
          <a:prstGeom prst="rect">
            <a:avLst/>
          </a:prstGeom>
        </p:spPr>
        <p:txBody>
          <a:bodyPr wrap="square">
            <a:spAutoFit/>
          </a:bodyPr>
          <a:lstStyle/>
          <a:p>
            <a:r>
              <a:rPr lang="zh-CN" altLang="en-US" sz="2400" b="1" dirty="0" smtClean="0">
                <a:latin typeface="楷体" pitchFamily="49" charset="-122"/>
                <a:ea typeface="楷体" pitchFamily="49" charset="-122"/>
              </a:rPr>
              <a:t>③丙肝</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Ⅰ.</a:t>
            </a:r>
            <a:r>
              <a:rPr lang="zh-CN" altLang="en-US" sz="2400" b="1" dirty="0" smtClean="0">
                <a:latin typeface="楷体" pitchFamily="49" charset="-122"/>
                <a:ea typeface="楷体" pitchFamily="49" charset="-122"/>
              </a:rPr>
              <a:t>既往已治愈再次感染的病例需要报告。</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Ⅱ.</a:t>
            </a:r>
            <a:r>
              <a:rPr lang="zh-CN" altLang="en-US" sz="2400" b="1" dirty="0" smtClean="0">
                <a:latin typeface="楷体" pitchFamily="49" charset="-122"/>
                <a:ea typeface="楷体" pitchFamily="49" charset="-122"/>
              </a:rPr>
              <a:t>抗</a:t>
            </a:r>
            <a:r>
              <a:rPr lang="en-US" altLang="zh-CN" sz="2400" b="1" dirty="0" smtClean="0">
                <a:latin typeface="楷体" pitchFamily="49" charset="-122"/>
                <a:ea typeface="楷体" pitchFamily="49" charset="-122"/>
              </a:rPr>
              <a:t>-HCV</a:t>
            </a:r>
            <a:r>
              <a:rPr lang="zh-CN" altLang="en-US" sz="2400" b="1" dirty="0" smtClean="0">
                <a:latin typeface="楷体" pitchFamily="49" charset="-122"/>
                <a:ea typeface="楷体" pitchFamily="49" charset="-122"/>
              </a:rPr>
              <a:t>检测结果阳性，符合临床诊断但未开展</a:t>
            </a:r>
            <a:r>
              <a:rPr lang="en-US" altLang="zh-CN" sz="2400" b="1" dirty="0" smtClean="0">
                <a:latin typeface="楷体" pitchFamily="49" charset="-122"/>
                <a:ea typeface="楷体" pitchFamily="49" charset="-122"/>
              </a:rPr>
              <a:t>HCV RNA</a:t>
            </a:r>
            <a:r>
              <a:rPr lang="zh-CN" altLang="en-US" sz="2400" b="1" dirty="0" smtClean="0">
                <a:latin typeface="楷体" pitchFamily="49" charset="-122"/>
                <a:ea typeface="楷体" pitchFamily="49" charset="-122"/>
              </a:rPr>
              <a:t>检测的病例，填报“临床 诊断病例” 。 </a:t>
            </a:r>
            <a:endParaRPr lang="en-US" altLang="zh-CN" sz="2400" b="1" dirty="0" smtClean="0">
              <a:latin typeface="楷体" pitchFamily="49" charset="-122"/>
              <a:ea typeface="楷体" pitchFamily="49" charset="-122"/>
            </a:endParaRPr>
          </a:p>
          <a:p>
            <a:r>
              <a:rPr lang="en-US" altLang="zh-CN" sz="2400" b="1" dirty="0" err="1" smtClean="0">
                <a:latin typeface="楷体" pitchFamily="49" charset="-122"/>
                <a:ea typeface="楷体" pitchFamily="49" charset="-122"/>
              </a:rPr>
              <a:t>Ⅲ.HCV</a:t>
            </a:r>
            <a:r>
              <a:rPr lang="en-US" altLang="zh-CN" sz="2400" b="1" dirty="0" smtClean="0">
                <a:latin typeface="楷体" pitchFamily="49" charset="-122"/>
                <a:ea typeface="楷体" pitchFamily="49" charset="-122"/>
              </a:rPr>
              <a:t> R N A</a:t>
            </a:r>
            <a:r>
              <a:rPr lang="zh-CN" altLang="en-US" sz="2400" b="1" dirty="0" smtClean="0">
                <a:latin typeface="楷体" pitchFamily="49" charset="-122"/>
                <a:ea typeface="楷体" pitchFamily="49" charset="-122"/>
              </a:rPr>
              <a:t>检测结果阳性病例，填报“确诊病例” </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并进一步填报“急性”或“慢 性” 。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Ⅳ . 1 8 </a:t>
            </a:r>
            <a:r>
              <a:rPr lang="zh-CN" altLang="en-US" sz="2400" b="1" dirty="0" smtClean="0">
                <a:latin typeface="楷体" pitchFamily="49" charset="-122"/>
                <a:ea typeface="楷体" pitchFamily="49" charset="-122"/>
              </a:rPr>
              <a:t>个 月 及 以 下 的 婴 儿 或 幼 儿 ， 抗 </a:t>
            </a:r>
            <a:r>
              <a:rPr lang="en-US" altLang="zh-CN" sz="2400" b="1" dirty="0" smtClean="0">
                <a:latin typeface="楷体" pitchFamily="49" charset="-122"/>
                <a:ea typeface="楷体" pitchFamily="49" charset="-122"/>
              </a:rPr>
              <a:t>- H C V </a:t>
            </a:r>
            <a:r>
              <a:rPr lang="zh-CN" altLang="en-US" sz="2400" b="1" dirty="0" smtClean="0">
                <a:latin typeface="楷体" pitchFamily="49" charset="-122"/>
                <a:ea typeface="楷体" pitchFamily="49" charset="-122"/>
              </a:rPr>
              <a:t>阳 性 并 不 一 定 代 表 </a:t>
            </a:r>
            <a:r>
              <a:rPr lang="en-US" altLang="zh-CN" sz="2400" b="1" dirty="0" smtClean="0">
                <a:latin typeface="楷体" pitchFamily="49" charset="-122"/>
                <a:ea typeface="楷体" pitchFamily="49" charset="-122"/>
              </a:rPr>
              <a:t>H C V </a:t>
            </a:r>
            <a:r>
              <a:rPr lang="zh-CN" altLang="en-US" sz="2400" b="1" dirty="0" smtClean="0">
                <a:latin typeface="楷体" pitchFamily="49" charset="-122"/>
                <a:ea typeface="楷体" pitchFamily="49" charset="-122"/>
              </a:rPr>
              <a:t>感 染 ， 应 以 </a:t>
            </a:r>
            <a:r>
              <a:rPr lang="en-US" altLang="zh-CN" sz="2400" b="1" dirty="0" smtClean="0">
                <a:latin typeface="楷体" pitchFamily="49" charset="-122"/>
                <a:ea typeface="楷体" pitchFamily="49" charset="-122"/>
              </a:rPr>
              <a:t>H C V RNA</a:t>
            </a:r>
            <a:r>
              <a:rPr lang="zh-CN" altLang="en-US" sz="2400" b="1" dirty="0" smtClean="0">
                <a:latin typeface="楷体" pitchFamily="49" charset="-122"/>
                <a:ea typeface="楷体" pitchFamily="49" charset="-122"/>
              </a:rPr>
              <a:t>阳性作为其</a:t>
            </a:r>
            <a:r>
              <a:rPr lang="en-US" altLang="zh-CN" sz="2400" b="1" dirty="0" smtClean="0">
                <a:latin typeface="楷体" pitchFamily="49" charset="-122"/>
                <a:ea typeface="楷体" pitchFamily="49" charset="-122"/>
              </a:rPr>
              <a:t>HCV</a:t>
            </a:r>
            <a:r>
              <a:rPr lang="zh-CN" altLang="en-US" sz="2400" b="1" dirty="0" smtClean="0">
                <a:latin typeface="楷体" pitchFamily="49" charset="-122"/>
                <a:ea typeface="楷体" pitchFamily="49" charset="-122"/>
              </a:rPr>
              <a:t>感染报告的依据；</a:t>
            </a:r>
            <a:r>
              <a:rPr lang="en-US" altLang="zh-CN" sz="2400" b="1" dirty="0" smtClean="0">
                <a:latin typeface="楷体" pitchFamily="49" charset="-122"/>
                <a:ea typeface="楷体" pitchFamily="49" charset="-122"/>
              </a:rPr>
              <a:t>6</a:t>
            </a:r>
            <a:r>
              <a:rPr lang="zh-CN" altLang="en-US" sz="2400" b="1" dirty="0" smtClean="0">
                <a:latin typeface="楷体" pitchFamily="49" charset="-122"/>
                <a:ea typeface="楷体" pitchFamily="49" charset="-122"/>
              </a:rPr>
              <a:t>个月后复查</a:t>
            </a:r>
            <a:r>
              <a:rPr lang="en-US" altLang="zh-CN" sz="2400" b="1" dirty="0" smtClean="0">
                <a:latin typeface="楷体" pitchFamily="49" charset="-122"/>
                <a:ea typeface="楷体" pitchFamily="49" charset="-122"/>
              </a:rPr>
              <a:t>HCV RNA</a:t>
            </a:r>
            <a:r>
              <a:rPr lang="zh-CN" altLang="en-US" sz="2400" b="1" dirty="0" smtClean="0">
                <a:latin typeface="楷体" pitchFamily="49" charset="-122"/>
                <a:ea typeface="楷体" pitchFamily="49" charset="-122"/>
              </a:rPr>
              <a:t>仍为阳性者，可诊断为 慢性丙型肝炎。</a:t>
            </a:r>
            <a:endParaRPr lang="en-US" altLang="zh-CN" sz="2400" b="1" dirty="0" smtClean="0">
              <a:latin typeface="楷体" pitchFamily="49" charset="-122"/>
              <a:ea typeface="楷体" pitchFamily="49" charset="-122"/>
            </a:endParaRPr>
          </a:p>
          <a:p>
            <a:r>
              <a:rPr lang="en-US" altLang="zh-CN" sz="2400" b="1" dirty="0" err="1" smtClean="0">
                <a:latin typeface="楷体" pitchFamily="49" charset="-122"/>
                <a:ea typeface="楷体" pitchFamily="49" charset="-122"/>
              </a:rPr>
              <a:t>Ⅴ.HCV</a:t>
            </a:r>
            <a:r>
              <a:rPr lang="en-US" altLang="zh-CN" sz="2400" b="1" dirty="0" smtClean="0">
                <a:latin typeface="楷体" pitchFamily="49" charset="-122"/>
                <a:ea typeface="楷体" pitchFamily="49" charset="-122"/>
              </a:rPr>
              <a:t> RNA</a:t>
            </a:r>
            <a:r>
              <a:rPr lang="zh-CN" altLang="en-US" sz="2400" b="1" dirty="0" smtClean="0">
                <a:latin typeface="楷体" pitchFamily="49" charset="-122"/>
                <a:ea typeface="楷体" pitchFamily="49" charset="-122"/>
              </a:rPr>
              <a:t>检测结果阴性的病例，不论抗</a:t>
            </a:r>
            <a:r>
              <a:rPr lang="en-US" altLang="zh-CN" sz="2400" b="1" dirty="0" smtClean="0">
                <a:latin typeface="楷体" pitchFamily="49" charset="-122"/>
                <a:ea typeface="楷体" pitchFamily="49" charset="-122"/>
              </a:rPr>
              <a:t>-HCV</a:t>
            </a:r>
            <a:r>
              <a:rPr lang="zh-CN" altLang="en-US" sz="2400" b="1" dirty="0" smtClean="0">
                <a:latin typeface="楷体" pitchFamily="49" charset="-122"/>
                <a:ea typeface="楷体" pitchFamily="49" charset="-122"/>
              </a:rPr>
              <a:t>检测结果如何，均不需要报告；已按 抗</a:t>
            </a:r>
            <a:r>
              <a:rPr lang="en-US" altLang="zh-CN" sz="2400" b="1" dirty="0" smtClean="0">
                <a:latin typeface="楷体" pitchFamily="49" charset="-122"/>
                <a:ea typeface="楷体" pitchFamily="49" charset="-122"/>
              </a:rPr>
              <a:t>-HCV</a:t>
            </a:r>
            <a:r>
              <a:rPr lang="zh-CN" altLang="en-US" sz="2400" b="1" dirty="0" smtClean="0">
                <a:latin typeface="楷体" pitchFamily="49" charset="-122"/>
                <a:ea typeface="楷体" pitchFamily="49" charset="-122"/>
              </a:rPr>
              <a:t>检测结果阳性报告的“临床诊断病例” ，应订正为其他疾病。</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487193" y="285115"/>
            <a:ext cx="660606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kumimoji="0" lang="zh-CN" altLang="en-US" sz="2800" b="1" kern="1200" cap="none" spc="300" normalizeH="0" baseline="0" noProof="0" dirty="0" smtClean="0">
              <a:solidFill>
                <a:srgbClr val="002060"/>
              </a:solidFill>
              <a:effectLst/>
              <a:latin typeface="楷体" pitchFamily="49" charset="-122"/>
              <a:ea typeface="楷体" pitchFamily="49" charset="-122"/>
              <a:sym typeface="+mn-ea"/>
            </a:endParaRPr>
          </a:p>
        </p:txBody>
      </p:sp>
      <p:sp>
        <p:nvSpPr>
          <p:cNvPr id="3" name="矩形 2"/>
          <p:cNvSpPr/>
          <p:nvPr/>
        </p:nvSpPr>
        <p:spPr>
          <a:xfrm>
            <a:off x="497151" y="1349406"/>
            <a:ext cx="9809824" cy="1938992"/>
          </a:xfrm>
          <a:prstGeom prst="rect">
            <a:avLst/>
          </a:prstGeom>
        </p:spPr>
        <p:txBody>
          <a:bodyPr wrap="square">
            <a:spAutoFit/>
          </a:bodyPr>
          <a:lstStyle/>
          <a:p>
            <a:r>
              <a:rPr lang="zh-CN" altLang="en-US" sz="2400" b="1" dirty="0" smtClean="0">
                <a:latin typeface="楷体" pitchFamily="49" charset="-122"/>
                <a:ea typeface="楷体" pitchFamily="49" charset="-122"/>
              </a:rPr>
              <a:t>④乙肝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Ⅰ.</a:t>
            </a:r>
            <a:r>
              <a:rPr lang="zh-CN" altLang="en-US" sz="2400" b="1" dirty="0" smtClean="0">
                <a:solidFill>
                  <a:srgbClr val="C00000"/>
                </a:solidFill>
                <a:latin typeface="楷体" pitchFamily="49" charset="-122"/>
                <a:ea typeface="楷体" pitchFamily="49" charset="-122"/>
              </a:rPr>
              <a:t>乙肝病原携带者，包括慢性</a:t>
            </a:r>
            <a:r>
              <a:rPr lang="en-US" altLang="zh-CN" sz="2400" b="1" dirty="0" smtClean="0">
                <a:solidFill>
                  <a:srgbClr val="C00000"/>
                </a:solidFill>
                <a:latin typeface="楷体" pitchFamily="49" charset="-122"/>
                <a:ea typeface="楷体" pitchFamily="49" charset="-122"/>
              </a:rPr>
              <a:t>HBV</a:t>
            </a:r>
            <a:r>
              <a:rPr lang="zh-CN" altLang="en-US" sz="2400" b="1" dirty="0" smtClean="0">
                <a:solidFill>
                  <a:srgbClr val="C00000"/>
                </a:solidFill>
                <a:latin typeface="楷体" pitchFamily="49" charset="-122"/>
                <a:ea typeface="楷体" pitchFamily="49" charset="-122"/>
              </a:rPr>
              <a:t>携带者和非活动性</a:t>
            </a:r>
            <a:r>
              <a:rPr lang="en-US" altLang="zh-CN" sz="2400" b="1" dirty="0" err="1" smtClean="0">
                <a:solidFill>
                  <a:srgbClr val="C00000"/>
                </a:solidFill>
                <a:latin typeface="楷体" pitchFamily="49" charset="-122"/>
                <a:ea typeface="楷体" pitchFamily="49" charset="-122"/>
              </a:rPr>
              <a:t>HBsAg</a:t>
            </a:r>
            <a:r>
              <a:rPr lang="zh-CN" altLang="en-US" sz="2400" b="1" dirty="0" smtClean="0">
                <a:solidFill>
                  <a:srgbClr val="C00000"/>
                </a:solidFill>
                <a:latin typeface="楷体" pitchFamily="49" charset="-122"/>
                <a:ea typeface="楷体" pitchFamily="49" charset="-122"/>
              </a:rPr>
              <a:t>携带者，不需要报告。</a:t>
            </a:r>
            <a:endParaRPr lang="en-US" altLang="zh-CN" sz="2400" b="1" dirty="0" smtClean="0">
              <a:solidFill>
                <a:srgbClr val="C00000"/>
              </a:solidFill>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Ⅱ.</a:t>
            </a:r>
            <a:r>
              <a:rPr lang="zh-CN" altLang="en-US" sz="2400" b="1" dirty="0" smtClean="0">
                <a:latin typeface="楷体" pitchFamily="49" charset="-122"/>
                <a:ea typeface="楷体" pitchFamily="49" charset="-122"/>
              </a:rPr>
              <a:t>以往曾在本院或其他医院诊断并明确报告过的乙肝病例，不需再次报告，应在门诊日志等登记册中记录为复诊病例。</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487193" y="285115"/>
            <a:ext cx="660606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kumimoji="0" lang="zh-CN" altLang="en-US" sz="2800" b="1" kern="1200" cap="none" spc="300" normalizeH="0" baseline="0" noProof="0" dirty="0" smtClean="0">
              <a:solidFill>
                <a:srgbClr val="002060"/>
              </a:solidFill>
              <a:effectLst/>
              <a:latin typeface="楷体" pitchFamily="49" charset="-122"/>
              <a:ea typeface="楷体" pitchFamily="49" charset="-122"/>
              <a:sym typeface="+mn-ea"/>
            </a:endParaRPr>
          </a:p>
        </p:txBody>
      </p:sp>
      <p:sp>
        <p:nvSpPr>
          <p:cNvPr id="3" name="矩形 2"/>
          <p:cNvSpPr/>
          <p:nvPr/>
        </p:nvSpPr>
        <p:spPr>
          <a:xfrm>
            <a:off x="497151" y="1349406"/>
            <a:ext cx="9809824" cy="3046988"/>
          </a:xfrm>
          <a:prstGeom prst="rect">
            <a:avLst/>
          </a:prstGeom>
        </p:spPr>
        <p:txBody>
          <a:bodyPr wrap="square">
            <a:spAutoFit/>
          </a:bodyPr>
          <a:lstStyle/>
          <a:p>
            <a:r>
              <a:rPr lang="zh-CN" altLang="en-US" sz="2400" b="1" dirty="0" smtClean="0">
                <a:latin typeface="楷体" pitchFamily="49" charset="-122"/>
                <a:ea typeface="楷体" pitchFamily="49" charset="-122"/>
              </a:rPr>
              <a:t>⑤新型冠状病毒感染</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2023</a:t>
            </a:r>
            <a:r>
              <a:rPr lang="zh-CN" altLang="en-US"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8</a:t>
            </a:r>
            <a:r>
              <a:rPr lang="zh-CN" altLang="en-US" sz="2400" b="1" dirty="0" smtClean="0">
                <a:latin typeface="楷体" pitchFamily="49" charset="-122"/>
                <a:ea typeface="楷体" pitchFamily="49" charset="-122"/>
              </a:rPr>
              <a:t>日起，新冠病毒感染调整为乙类乙管传染病。</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Ⅰ.</a:t>
            </a:r>
            <a:r>
              <a:rPr lang="zh-CN" altLang="en-US" sz="2400" b="1" dirty="0" smtClean="0">
                <a:latin typeface="楷体" pitchFamily="49" charset="-122"/>
                <a:ea typeface="楷体" pitchFamily="49" charset="-122"/>
              </a:rPr>
              <a:t>个案信息报告要求： 诊断新型冠状病毒确诊病例和无症状感染者后应在</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小时内进行网络直报。</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Ⅱ. </a:t>
            </a:r>
            <a:r>
              <a:rPr lang="zh-CN" altLang="en-US" sz="2400" b="1" dirty="0" smtClean="0">
                <a:latin typeface="楷体" pitchFamily="49" charset="-122"/>
                <a:ea typeface="楷体" pitchFamily="49" charset="-122"/>
              </a:rPr>
              <a:t>订正： 在院治疗的感染者根据其临床病情变化应于</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小时内及时准确订正其临床严重程度。病例死亡后，应于</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小时内及时填报死亡日期，并做好死因诊断信息 填报，完成“直接死亡诊断”和“死亡原因是否与新冠病毒感染有关”等死因信 息网络直报。</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custDataLst>
              <p:tags r:id="rId1"/>
            </p:custDataLst>
          </p:nvPr>
        </p:nvSpPr>
        <p:spPr>
          <a:xfrm>
            <a:off x="593724" y="285115"/>
            <a:ext cx="630422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2800" b="1" dirty="0" smtClean="0">
                <a:latin typeface="楷体" pitchFamily="49" charset="-122"/>
                <a:ea typeface="楷体" pitchFamily="49" charset="-122"/>
              </a:rPr>
              <a:t>传染病信息报告－重点传染病报告原则</a:t>
            </a:r>
            <a:endParaRPr lang="zh-CN" altLang="en-US" sz="2800" b="1" spc="300" dirty="0" smtClean="0">
              <a:solidFill>
                <a:srgbClr val="002060"/>
              </a:solidFill>
              <a:latin typeface="楷体" pitchFamily="49" charset="-122"/>
              <a:ea typeface="楷体" pitchFamily="49" charset="-122"/>
              <a:sym typeface="+mn-ea"/>
            </a:endParaRPr>
          </a:p>
        </p:txBody>
      </p:sp>
      <p:sp>
        <p:nvSpPr>
          <p:cNvPr id="3" name="矩形 2"/>
          <p:cNvSpPr/>
          <p:nvPr/>
        </p:nvSpPr>
        <p:spPr>
          <a:xfrm>
            <a:off x="195310" y="1038687"/>
            <a:ext cx="11745156" cy="4950073"/>
          </a:xfrm>
          <a:prstGeom prst="rect">
            <a:avLst/>
          </a:prstGeom>
        </p:spPr>
        <p:txBody>
          <a:bodyPr wrap="square">
            <a:spAutoFit/>
          </a:bodyPr>
          <a:lstStyle/>
          <a:p>
            <a:pPr>
              <a:lnSpc>
                <a:spcPts val="3500"/>
              </a:lnSpc>
            </a:pPr>
            <a:r>
              <a:rPr lang="zh-CN" altLang="en-US" sz="2400" b="1" dirty="0" smtClean="0">
                <a:latin typeface="楷体" pitchFamily="49" charset="-122"/>
                <a:ea typeface="楷体" pitchFamily="49" charset="-122"/>
              </a:rPr>
              <a:t>⑥儿童不明原因急性肝炎医疗卫生机构发现儿童不明原因急性肝炎病例后，应于</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小时内进行网络直报。疾病名称选择“其他传染病－儿童不明原因急性肝炎”。 </a:t>
            </a:r>
            <a:endParaRPr lang="en-US" altLang="zh-CN" sz="2400" b="1" dirty="0" smtClean="0">
              <a:latin typeface="楷体" pitchFamily="49" charset="-122"/>
              <a:ea typeface="楷体" pitchFamily="49" charset="-122"/>
            </a:endParaRPr>
          </a:p>
          <a:p>
            <a:pPr>
              <a:lnSpc>
                <a:spcPts val="3500"/>
              </a:lnSpc>
            </a:pPr>
            <a:r>
              <a:rPr lang="zh-CN" altLang="en-US" sz="2400" b="1" dirty="0" smtClean="0">
                <a:latin typeface="楷体" pitchFamily="49" charset="-122"/>
                <a:ea typeface="楷体" pitchFamily="49" charset="-122"/>
              </a:rPr>
              <a:t>⑦猴痘 </a:t>
            </a:r>
            <a:r>
              <a:rPr lang="en-US" altLang="zh-CN" sz="2400" b="1" dirty="0" smtClean="0">
                <a:latin typeface="楷体" pitchFamily="49" charset="-122"/>
                <a:ea typeface="楷体" pitchFamily="49" charset="-122"/>
              </a:rPr>
              <a:t>2023</a:t>
            </a:r>
            <a:r>
              <a:rPr lang="zh-CN" altLang="en-US"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9</a:t>
            </a:r>
            <a:r>
              <a:rPr lang="zh-CN" altLang="en-US"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20</a:t>
            </a:r>
            <a:r>
              <a:rPr lang="zh-CN" altLang="en-US" sz="2400" b="1" dirty="0" smtClean="0">
                <a:latin typeface="楷体" pitchFamily="49" charset="-122"/>
                <a:ea typeface="楷体" pitchFamily="49" charset="-122"/>
              </a:rPr>
              <a:t>日起，猴痘纳入乙类传染病进行管理。医疗卫生机构发现猴痘疑似或确诊病例后，应于</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小时内进行网络直报。</a:t>
            </a:r>
            <a:endParaRPr lang="en-US" altLang="zh-CN" sz="2400" b="1" dirty="0" smtClean="0">
              <a:latin typeface="楷体" pitchFamily="49" charset="-122"/>
              <a:ea typeface="楷体" pitchFamily="49" charset="-122"/>
            </a:endParaRPr>
          </a:p>
          <a:p>
            <a:pPr>
              <a:lnSpc>
                <a:spcPts val="3500"/>
              </a:lnSpc>
            </a:pPr>
            <a:r>
              <a:rPr lang="zh-CN" altLang="en-US" sz="2400" b="1" dirty="0" smtClean="0">
                <a:latin typeface="楷体" pitchFamily="49" charset="-122"/>
                <a:ea typeface="楷体" pitchFamily="49" charset="-122"/>
              </a:rPr>
              <a:t>⑧人感染动物源性流感 医疗机构在发现人感染动物源性流感疑似或确诊病例时，应于</a:t>
            </a:r>
            <a:r>
              <a:rPr lang="en-US" altLang="zh-CN" sz="2400" b="1" dirty="0" smtClean="0">
                <a:latin typeface="楷体" pitchFamily="49" charset="-122"/>
                <a:ea typeface="楷体" pitchFamily="49" charset="-122"/>
              </a:rPr>
              <a:t>24</a:t>
            </a:r>
            <a:r>
              <a:rPr lang="zh-CN" altLang="en-US" sz="2400" b="1" dirty="0" smtClean="0">
                <a:latin typeface="楷体" pitchFamily="49" charset="-122"/>
                <a:ea typeface="楷体" pitchFamily="49" charset="-122"/>
              </a:rPr>
              <a:t>小时 内进行网络直报。疾病名称选择“其他传染病－人感染动物源性流感”并明确分型。</a:t>
            </a:r>
            <a:endParaRPr lang="en-US" altLang="zh-CN" sz="2400" b="1" dirty="0" smtClean="0">
              <a:latin typeface="楷体" pitchFamily="49" charset="-122"/>
              <a:ea typeface="楷体" pitchFamily="49" charset="-122"/>
            </a:endParaRPr>
          </a:p>
          <a:p>
            <a:pPr>
              <a:lnSpc>
                <a:spcPts val="3500"/>
              </a:lnSpc>
            </a:pPr>
            <a:r>
              <a:rPr lang="zh-CN" altLang="en-US" sz="2400" b="1" dirty="0" smtClean="0"/>
              <a:t>⑨</a:t>
            </a:r>
            <a:r>
              <a:rPr lang="zh-CN" altLang="en-US" sz="2400" b="1" dirty="0" smtClean="0">
                <a:latin typeface="楷体" pitchFamily="49" charset="-122"/>
                <a:ea typeface="楷体" pitchFamily="49" charset="-122"/>
                <a:sym typeface="+mn-ea"/>
              </a:rPr>
              <a:t>艾滋病 艾滋病病毒（</a:t>
            </a:r>
            <a:r>
              <a:rPr lang="en-US" altLang="zh-CN" sz="2400" b="1" dirty="0" smtClean="0">
                <a:latin typeface="楷体" pitchFamily="49" charset="-122"/>
                <a:ea typeface="楷体" pitchFamily="49" charset="-122"/>
                <a:sym typeface="+mn-ea"/>
              </a:rPr>
              <a:t>HIV</a:t>
            </a:r>
            <a:r>
              <a:rPr lang="zh-CN" altLang="en-US" sz="2400" b="1" dirty="0" smtClean="0">
                <a:latin typeface="楷体" pitchFamily="49" charset="-122"/>
                <a:ea typeface="楷体" pitchFamily="49" charset="-122"/>
                <a:sym typeface="+mn-ea"/>
              </a:rPr>
              <a:t>）抗体确证试验或核酸检测阳性的病例，接市疾控反馈阳性报告后，应按</a:t>
            </a:r>
            <a:r>
              <a:rPr lang="en-US" altLang="zh-CN" sz="2400" b="1" dirty="0" smtClean="0">
                <a:latin typeface="楷体" pitchFamily="49" charset="-122"/>
                <a:ea typeface="楷体" pitchFamily="49" charset="-122"/>
                <a:sym typeface="+mn-ea"/>
              </a:rPr>
              <a:t>“HIV</a:t>
            </a:r>
            <a:r>
              <a:rPr lang="zh-CN" altLang="en-US" sz="2400" b="1" dirty="0" smtClean="0">
                <a:latin typeface="楷体" pitchFamily="49" charset="-122"/>
                <a:ea typeface="楷体" pitchFamily="49" charset="-122"/>
                <a:sym typeface="+mn-ea"/>
              </a:rPr>
              <a:t>感染者</a:t>
            </a:r>
            <a:r>
              <a:rPr lang="en-US" altLang="zh-CN" sz="2400" b="1" dirty="0" smtClean="0">
                <a:latin typeface="楷体" pitchFamily="49" charset="-122"/>
                <a:ea typeface="楷体" pitchFamily="49" charset="-122"/>
                <a:sym typeface="+mn-ea"/>
              </a:rPr>
              <a:t>”</a:t>
            </a:r>
            <a:r>
              <a:rPr lang="zh-CN" altLang="en-US" sz="2400" b="1" dirty="0" smtClean="0">
                <a:latin typeface="楷体" pitchFamily="49" charset="-122"/>
                <a:ea typeface="楷体" pitchFamily="49" charset="-122"/>
                <a:sym typeface="+mn-ea"/>
              </a:rPr>
              <a:t>报告，病例分类为确诊病例。填写艾滋病性病附卡：</a:t>
            </a:r>
            <a:r>
              <a:rPr lang="zh-CN" altLang="en-US" sz="2400" b="1" dirty="0" smtClean="0">
                <a:latin typeface="楷体" pitchFamily="49" charset="-122"/>
                <a:ea typeface="楷体" pitchFamily="49" charset="-122"/>
                <a:cs typeface="仿宋" panose="02010609060101010101" charset="-122"/>
                <a:sym typeface="+mn-ea"/>
              </a:rPr>
              <a:t>①接触史②性病史③最可能的感染途径④检测样本来源⑤实验室检测结论</a:t>
            </a:r>
            <a:endParaRPr lang="zh-CN" altLang="en-US" sz="2400" b="1" dirty="0" smtClean="0">
              <a:latin typeface="楷体" pitchFamily="49" charset="-122"/>
              <a:ea typeface="楷体" pitchFamily="49" charset="-122"/>
            </a:endParaRPr>
          </a:p>
          <a:p>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436605" y="2605177"/>
            <a:ext cx="2133073" cy="2029382"/>
            <a:chOff x="1424226" y="1858045"/>
            <a:chExt cx="1600200" cy="1522412"/>
          </a:xfrm>
        </p:grpSpPr>
        <p:grpSp>
          <p:nvGrpSpPr>
            <p:cNvPr id="3"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2535">
                  <a:solidFill>
                    <a:schemeClr val="lt1"/>
                  </a:solidFill>
                  <a:latin typeface="+mn-lt"/>
                  <a:ea typeface="+mn-ea"/>
                </a:endParaRPr>
              </a:p>
            </p:txBody>
          </p:sp>
          <p:grpSp>
            <p:nvGrpSpPr>
              <p:cNvPr id="4"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smtClean="0">
                  <a:solidFill>
                    <a:schemeClr val="bg1"/>
                  </a:solidFill>
                  <a:latin typeface="宋体" panose="02010600030101010101" pitchFamily="2" charset="-122"/>
                  <a:ea typeface="宋体" panose="02010600030101010101" pitchFamily="2" charset="-122"/>
                  <a:cs typeface="宋体" panose="02010600030101010101" pitchFamily="2" charset="-122"/>
                </a:rPr>
                <a:t>四</a:t>
              </a:r>
              <a:endPar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9" name="文本占位符 3"/>
          <p:cNvSpPr>
            <a:spLocks noChangeArrowheads="1"/>
          </p:cNvSpPr>
          <p:nvPr>
            <p:custDataLst>
              <p:tags r:id="rId2"/>
            </p:custDataLst>
          </p:nvPr>
        </p:nvSpPr>
        <p:spPr bwMode="auto">
          <a:xfrm>
            <a:off x="5167355" y="1916994"/>
            <a:ext cx="2133073" cy="84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rPr>
              <a:t>一</a:t>
            </a:r>
          </a:p>
        </p:txBody>
      </p:sp>
      <p:sp>
        <p:nvSpPr>
          <p:cNvPr id="13" name="矩形: 圆角 1"/>
          <p:cNvSpPr/>
          <p:nvPr>
            <p:custDataLst>
              <p:tags r:id="rId3"/>
            </p:custDataLst>
          </p:nvPr>
        </p:nvSpPr>
        <p:spPr>
          <a:xfrm rot="5400000">
            <a:off x="6650355" y="-949325"/>
            <a:ext cx="1097280" cy="9138285"/>
          </a:xfrm>
          <a:prstGeom prst="roundRect">
            <a:avLst>
              <a:gd name="adj" fmla="val 16722"/>
            </a:avLst>
          </a:prstGeom>
          <a:gradFill>
            <a:gsLst>
              <a:gs pos="0">
                <a:srgbClr val="0088FF"/>
              </a:gs>
              <a:gs pos="100000">
                <a:srgbClr val="92D050"/>
              </a:gs>
            </a:gsLst>
            <a:lin ang="5400000" scaled="1"/>
          </a:gradFill>
          <a:ln>
            <a:noFill/>
          </a:ln>
          <a:effectLst>
            <a:outerShdw blurRad="50800" dist="1016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4"/>
          <p:cNvSpPr txBox="1">
            <a:spLocks noChangeArrowheads="1"/>
          </p:cNvSpPr>
          <p:nvPr>
            <p:custDataLst>
              <p:tags r:id="rId4"/>
            </p:custDataLst>
          </p:nvPr>
        </p:nvSpPr>
        <p:spPr bwMode="auto">
          <a:xfrm>
            <a:off x="3162535" y="3252047"/>
            <a:ext cx="7210926" cy="767896"/>
          </a:xfrm>
          <a:prstGeom prst="rect">
            <a:avLst/>
          </a:prstGeom>
          <a:noFill/>
          <a:ln w="9525">
            <a:noFill/>
            <a:miter lim="800000"/>
          </a:ln>
          <a:effectLst/>
          <a:extLst>
            <a:ext uri="{909E8E84-426E-40DD-AFC4-6F175D3DCCD1}">
              <a14:hiddenFill xmlns="" xmlns:a14="http://schemas.microsoft.com/office/drawing/2010/main">
                <a:solidFill>
                  <a:srgbClr val="FFFFFF"/>
                </a:solidFill>
              </a14:hiddenFill>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20000"/>
              </a:lnSpc>
              <a:spcBef>
                <a:spcPts val="0"/>
              </a:spcBef>
              <a:spcAft>
                <a:spcPts val="0"/>
              </a:spcAft>
              <a:defRPr/>
            </a:pPr>
            <a:r>
              <a:rPr lang="zh-CN" altLang="en-US" sz="4000" dirty="0" smtClean="0">
                <a:solidFill>
                  <a:schemeClr val="tx1"/>
                </a:solidFill>
                <a:latin typeface="楷体" pitchFamily="49" charset="-122"/>
                <a:ea typeface="楷体" pitchFamily="49" charset="-122"/>
              </a:rPr>
              <a:t>传染病信息报告相关要求</a:t>
            </a:r>
            <a:endParaRPr lang="zh-CN" altLang="en-US" sz="4000" spc="300" dirty="0" smtClean="0">
              <a:solidFill>
                <a:schemeClr val="tx1"/>
              </a:solidFill>
              <a:latin typeface="楷体" pitchFamily="49" charset="-122"/>
              <a:ea typeface="楷体" pitchFamily="49"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fill="hold" nodeType="withEffect">
                                  <p:stCondLst>
                                    <p:cond delay="0"/>
                                  </p:stCondLst>
                                  <p:childTnLst>
                                    <p:animRot by="21600000">
                                      <p:cBhvr>
                                        <p:cTn id="9" dur="500" fill="hold"/>
                                        <p:tgtEl>
                                          <p:spTgt spid="2"/>
                                        </p:tgtEl>
                                        <p:attrNameLst>
                                          <p:attrName>r</p:attrName>
                                        </p:attrNameLst>
                                      </p:cBhvr>
                                    </p:animRo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custDataLst>
              <p:tags r:id="rId1"/>
            </p:custDataLst>
          </p:nvPr>
        </p:nvSpPr>
        <p:spPr>
          <a:xfrm>
            <a:off x="593725" y="285115"/>
            <a:ext cx="647573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用户有效期与延期 </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itchFamily="49" charset="-122"/>
              <a:ea typeface="楷体" pitchFamily="49" charset="-122"/>
            </a:endParaRPr>
          </a:p>
        </p:txBody>
      </p:sp>
      <p:sp>
        <p:nvSpPr>
          <p:cNvPr id="4" name="矩形 3"/>
          <p:cNvSpPr/>
          <p:nvPr/>
        </p:nvSpPr>
        <p:spPr>
          <a:xfrm>
            <a:off x="594805" y="1180730"/>
            <a:ext cx="10147176" cy="4154984"/>
          </a:xfrm>
          <a:prstGeom prst="rect">
            <a:avLst/>
          </a:prstGeom>
        </p:spPr>
        <p:txBody>
          <a:bodyPr wrap="square">
            <a:spAutoFit/>
          </a:bodyPr>
          <a:lstStyle/>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）用户有效期设置不得超过</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年。超过有效期的用户如果需要继续使用，应由用户 提出书面申请（系统用户有效期延期表），经用户部门主管领导审批后，由系统管理员 延长其使用期限，最长不超过</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年。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）用户应对其使用的账户负责，对其所获得的数据信息负有保密的责任，数字证书 不得随意借出或转让。用户发生调离岗位或数字证书丢失情况时，应立即通知本级系统 管理员。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a:t>
            </a:r>
            <a:r>
              <a:rPr lang="en-US" altLang="zh-CN" sz="2400" b="1" dirty="0" err="1" smtClean="0">
                <a:latin typeface="楷体" pitchFamily="49" charset="-122"/>
                <a:ea typeface="楷体" pitchFamily="49" charset="-122"/>
              </a:rPr>
              <a:t>Ukey</a:t>
            </a:r>
            <a:r>
              <a:rPr lang="zh-CN" altLang="en-US" sz="2400" b="1" dirty="0" smtClean="0">
                <a:latin typeface="楷体" pitchFamily="49" charset="-122"/>
                <a:ea typeface="楷体" pitchFamily="49" charset="-122"/>
              </a:rPr>
              <a:t>延期：</a:t>
            </a:r>
            <a:r>
              <a:rPr lang="en-US" altLang="zh-CN" sz="2400" b="1" dirty="0" err="1" smtClean="0">
                <a:latin typeface="楷体" pitchFamily="49" charset="-122"/>
                <a:ea typeface="楷体" pitchFamily="49" charset="-122"/>
              </a:rPr>
              <a:t>ukey</a:t>
            </a:r>
            <a:r>
              <a:rPr lang="zh-CN" altLang="en-US" sz="2400" b="1" dirty="0" smtClean="0">
                <a:latin typeface="楷体" pitchFamily="49" charset="-122"/>
                <a:ea typeface="楷体" pitchFamily="49" charset="-122"/>
              </a:rPr>
              <a:t>有效期为</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年。数字证书到期前一月可进行申请在线更新，通过 </a:t>
            </a:r>
            <a:r>
              <a:rPr lang="en-US" altLang="zh-CN" sz="2400" b="1" dirty="0" smtClean="0">
                <a:latin typeface="楷体" pitchFamily="49" charset="-122"/>
                <a:ea typeface="楷体" pitchFamily="49" charset="-122"/>
              </a:rPr>
              <a:t>360</a:t>
            </a:r>
            <a:r>
              <a:rPr lang="zh-CN" altLang="en-US" sz="2400" b="1" dirty="0" smtClean="0">
                <a:latin typeface="楷体" pitchFamily="49" charset="-122"/>
                <a:ea typeface="楷体" pitchFamily="49" charset="-122"/>
              </a:rPr>
              <a:t>等浏览器兼容模式进入网址（</a:t>
            </a:r>
            <a:r>
              <a:rPr lang="en-US" altLang="zh-CN" sz="2400" b="1" dirty="0" smtClean="0">
                <a:latin typeface="楷体" pitchFamily="49" charset="-122"/>
                <a:ea typeface="楷体" pitchFamily="49" charset="-122"/>
              </a:rPr>
              <a:t>http://221.214.5.66:7012/cdc/online/</a:t>
            </a:r>
            <a:r>
              <a:rPr lang="zh-CN" altLang="en-US" sz="2400" b="1" dirty="0" smtClean="0">
                <a:latin typeface="楷体" pitchFamily="49" charset="-122"/>
                <a:ea typeface="楷体" pitchFamily="49" charset="-122"/>
              </a:rPr>
              <a:t>）更新（不要从微信直接点开链接）；若证书已过期，需通过邮寄或现场更新。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4</a:t>
            </a:r>
            <a:r>
              <a:rPr lang="zh-CN" altLang="en-US" sz="2400" b="1" dirty="0" smtClean="0">
                <a:latin typeface="楷体" pitchFamily="49" charset="-122"/>
                <a:ea typeface="楷体" pitchFamily="49" charset="-122"/>
              </a:rPr>
              <a:t>）用户备案：所有使用相关系统的用户均需每年备案一次。</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436605" y="2605177"/>
            <a:ext cx="2133073" cy="2029382"/>
            <a:chOff x="1424226" y="1858045"/>
            <a:chExt cx="1600200" cy="1522412"/>
          </a:xfrm>
        </p:grpSpPr>
        <p:grpSp>
          <p:nvGrpSpPr>
            <p:cNvPr id="3"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2535">
                  <a:solidFill>
                    <a:schemeClr val="lt1"/>
                  </a:solidFill>
                  <a:latin typeface="+mn-lt"/>
                  <a:ea typeface="+mn-ea"/>
                </a:endParaRPr>
              </a:p>
            </p:txBody>
          </p:sp>
          <p:grpSp>
            <p:nvGrpSpPr>
              <p:cNvPr id="4"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2535">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a:solidFill>
                    <a:schemeClr val="bg1"/>
                  </a:solidFill>
                  <a:latin typeface="宋体" panose="02010600030101010101" pitchFamily="2" charset="-122"/>
                  <a:cs typeface="宋体" panose="02010600030101010101" pitchFamily="2" charset="-122"/>
                </a:rPr>
                <a:t>一</a:t>
              </a:r>
              <a:endPar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9" name="文本占位符 3"/>
          <p:cNvSpPr>
            <a:spLocks noChangeArrowheads="1"/>
          </p:cNvSpPr>
          <p:nvPr>
            <p:custDataLst>
              <p:tags r:id="rId2"/>
            </p:custDataLst>
          </p:nvPr>
        </p:nvSpPr>
        <p:spPr bwMode="auto">
          <a:xfrm>
            <a:off x="5167355" y="1916994"/>
            <a:ext cx="2133073" cy="84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3130"/>
            <a:r>
              <a:rPr lang="zh-CN" altLang="en-US" sz="6000" dirty="0">
                <a:solidFill>
                  <a:schemeClr val="bg1"/>
                </a:solidFill>
                <a:latin typeface="宋体" panose="02010600030101010101" pitchFamily="2" charset="-122"/>
                <a:ea typeface="宋体" panose="02010600030101010101" pitchFamily="2" charset="-122"/>
                <a:cs typeface="宋体" panose="02010600030101010101" pitchFamily="2" charset="-122"/>
              </a:rPr>
              <a:t>一</a:t>
            </a:r>
          </a:p>
        </p:txBody>
      </p:sp>
      <p:sp>
        <p:nvSpPr>
          <p:cNvPr id="13" name="矩形: 圆角 1"/>
          <p:cNvSpPr/>
          <p:nvPr>
            <p:custDataLst>
              <p:tags r:id="rId3"/>
            </p:custDataLst>
          </p:nvPr>
        </p:nvSpPr>
        <p:spPr>
          <a:xfrm rot="5400000">
            <a:off x="6650355" y="-949325"/>
            <a:ext cx="1097280" cy="9138285"/>
          </a:xfrm>
          <a:prstGeom prst="roundRect">
            <a:avLst>
              <a:gd name="adj" fmla="val 16722"/>
            </a:avLst>
          </a:prstGeom>
          <a:gradFill>
            <a:gsLst>
              <a:gs pos="0">
                <a:srgbClr val="0088FF"/>
              </a:gs>
              <a:gs pos="100000">
                <a:srgbClr val="92D050"/>
              </a:gs>
            </a:gsLst>
            <a:lin ang="5400000" scaled="1"/>
          </a:gradFill>
          <a:ln>
            <a:noFill/>
          </a:ln>
          <a:effectLst>
            <a:outerShdw blurRad="50800" dist="1016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4"/>
          <p:cNvSpPr txBox="1">
            <a:spLocks noChangeArrowheads="1"/>
          </p:cNvSpPr>
          <p:nvPr>
            <p:custDataLst>
              <p:tags r:id="rId4"/>
            </p:custDataLst>
          </p:nvPr>
        </p:nvSpPr>
        <p:spPr bwMode="auto">
          <a:xfrm>
            <a:off x="3162535" y="3252047"/>
            <a:ext cx="7210926" cy="767896"/>
          </a:xfrm>
          <a:prstGeom prst="rect">
            <a:avLst/>
          </a:prstGeom>
          <a:noFill/>
          <a:ln w="9525">
            <a:noFill/>
            <a:miter lim="800000"/>
          </a:ln>
          <a:effectLst/>
          <a:extLst>
            <a:ext uri="{909E8E84-426E-40DD-AFC4-6F175D3DCCD1}">
              <a14:hiddenFill xmlns="" xmlns:a14="http://schemas.microsoft.com/office/drawing/2010/main">
                <a:solidFill>
                  <a:srgbClr val="FFFFFF"/>
                </a:solidFill>
              </a14:hiddenFill>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1"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20000"/>
              </a:lnSpc>
              <a:spcBef>
                <a:spcPts val="0"/>
              </a:spcBef>
              <a:spcAft>
                <a:spcPts val="0"/>
              </a:spcAft>
              <a:defRPr/>
            </a:pPr>
            <a:r>
              <a:rPr lang="zh-CN" altLang="en-US" sz="4000" spc="300" dirty="0" smtClean="0">
                <a:solidFill>
                  <a:schemeClr val="tx1"/>
                </a:solidFill>
                <a:latin typeface="楷体" panose="02010609060101010101" pitchFamily="49" charset="-122"/>
                <a:ea typeface="楷体" panose="02010609060101010101" pitchFamily="49" charset="-122"/>
              </a:rPr>
              <a:t>传染病报告管理工作</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fill="hold" nodeType="withEffect">
                                  <p:stCondLst>
                                    <p:cond delay="0"/>
                                  </p:stCondLst>
                                  <p:childTnLst>
                                    <p:animRot by="21600000">
                                      <p:cBhvr>
                                        <p:cTn id="9" dur="500" fill="hold"/>
                                        <p:tgtEl>
                                          <p:spTgt spid="2"/>
                                        </p:tgtEl>
                                        <p:attrNameLst>
                                          <p:attrName>r</p:attrName>
                                        </p:attrNameLst>
                                      </p:cBhvr>
                                    </p:animRo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custDataLst>
              <p:tags r:id="rId1"/>
            </p:custDataLst>
          </p:nvPr>
        </p:nvSpPr>
        <p:spPr>
          <a:xfrm>
            <a:off x="593725" y="285115"/>
            <a:ext cx="3774089"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信息系统安全管理 </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itchFamily="49" charset="-122"/>
              <a:ea typeface="楷体" pitchFamily="49" charset="-122"/>
            </a:endParaRPr>
          </a:p>
        </p:txBody>
      </p:sp>
      <p:sp>
        <p:nvSpPr>
          <p:cNvPr id="6" name="矩形 5"/>
          <p:cNvSpPr/>
          <p:nvPr/>
        </p:nvSpPr>
        <p:spPr>
          <a:xfrm>
            <a:off x="594803" y="1322773"/>
            <a:ext cx="10608815" cy="4524315"/>
          </a:xfrm>
          <a:prstGeom prst="rect">
            <a:avLst/>
          </a:prstGeom>
        </p:spPr>
        <p:txBody>
          <a:bodyPr wrap="square">
            <a:spAutoFit/>
          </a:bodyPr>
          <a:lstStyle/>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）中国疾病预防控制信息系统下列所有子系统将依托全民健康保障信息化工程项目，由国家卫生健康委组织重新建设实施。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a:t>
            </a:r>
            <a:r>
              <a:rPr lang="zh-CN" altLang="en-US" sz="2400" b="1" dirty="0" smtClean="0">
                <a:solidFill>
                  <a:srgbClr val="FF0000"/>
                </a:solidFill>
                <a:latin typeface="楷体" pitchFamily="49" charset="-122"/>
                <a:ea typeface="楷体" pitchFamily="49" charset="-122"/>
              </a:rPr>
              <a:t>各级各类医疗卫生机构（包括疾病预防控制机构、医疗机构）必须使用专网或与互联网安全隔离的虚拟专网进行网络报告。（谁主管、谁负责，谁使用、谁 负责；专机专用；上网不涉密，涉密不上网；严禁使用公共场所计算机登录系统） </a:t>
            </a:r>
            <a:endParaRPr lang="en-US" altLang="zh-CN" sz="2400" b="1" dirty="0" smtClean="0">
              <a:solidFill>
                <a:srgbClr val="FF0000"/>
              </a:solidFill>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）医疗机构的电子病历系统实施传染病报告功能时，应通过身份鉴别和授权控 制加强用户管理，做到其行为可管理、可控制、可追溯。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4</a:t>
            </a:r>
            <a:r>
              <a:rPr lang="zh-CN" altLang="en-US" sz="2400" b="1" dirty="0" smtClean="0">
                <a:latin typeface="楷体" pitchFamily="49" charset="-122"/>
                <a:ea typeface="楷体" pitchFamily="49" charset="-122"/>
              </a:rPr>
              <a:t>）本着“谁使用，谁负责”的原则，坚决杜绝网络直报系统多人共用</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个数字证书的情况，不得因任何原因将证书借给他人使用。用户发生调离岗位或数字证 书丢失情况时，应立即通知本级系统管理员将证书吊销和用户停用。如存在信息 安全隐患，应立即告之证书授权公司。</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custDataLst>
              <p:tags r:id="rId1"/>
            </p:custDataLst>
          </p:nvPr>
        </p:nvSpPr>
        <p:spPr>
          <a:xfrm>
            <a:off x="593725" y="285115"/>
            <a:ext cx="647573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突发系统报告事件分类原则</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itchFamily="49" charset="-122"/>
              <a:ea typeface="楷体" pitchFamily="49" charset="-122"/>
            </a:endParaRPr>
          </a:p>
        </p:txBody>
      </p:sp>
      <p:sp>
        <p:nvSpPr>
          <p:cNvPr id="5" name="矩形 4"/>
          <p:cNvSpPr/>
          <p:nvPr/>
        </p:nvSpPr>
        <p:spPr>
          <a:xfrm>
            <a:off x="861132" y="1669001"/>
            <a:ext cx="5610689" cy="3785652"/>
          </a:xfrm>
          <a:prstGeom prst="rect">
            <a:avLst/>
          </a:prstGeom>
        </p:spPr>
        <p:txBody>
          <a:bodyPr wrap="square">
            <a:spAutoFit/>
          </a:bodyPr>
          <a:lstStyle/>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根据致病因子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 </a:t>
            </a:r>
            <a:r>
              <a:rPr lang="zh-CN" altLang="en-US" sz="2400" b="1" dirty="0" smtClean="0">
                <a:latin typeface="楷体" pitchFamily="49" charset="-122"/>
                <a:ea typeface="楷体" pitchFamily="49" charset="-122"/>
              </a:rPr>
              <a:t>病原微生物（传染病）</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生物、化学、物理（突发中毒）</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物理因素（放射事故） </a:t>
            </a:r>
            <a:r>
              <a:rPr lang="en-US" altLang="zh-CN" sz="2400" b="1" dirty="0" smtClean="0">
                <a:latin typeface="楷体" pitchFamily="49" charset="-122"/>
                <a:ea typeface="楷体" pitchFamily="49" charset="-122"/>
              </a:rPr>
              <a:t>•</a:t>
            </a: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根据暴露途径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 </a:t>
            </a:r>
            <a:r>
              <a:rPr lang="zh-CN" altLang="en-US" sz="2400" b="1" dirty="0" smtClean="0">
                <a:latin typeface="楷体" pitchFamily="49" charset="-122"/>
                <a:ea typeface="楷体" pitchFamily="49" charset="-122"/>
              </a:rPr>
              <a:t>环境因素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 </a:t>
            </a:r>
            <a:r>
              <a:rPr lang="zh-CN" altLang="en-US" sz="2400" b="1" dirty="0" smtClean="0">
                <a:latin typeface="楷体" pitchFamily="49" charset="-122"/>
                <a:ea typeface="楷体" pitchFamily="49" charset="-122"/>
              </a:rPr>
              <a:t>医源性感染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 </a:t>
            </a:r>
            <a:r>
              <a:rPr lang="zh-CN" altLang="en-US" sz="2400" b="1" dirty="0" smtClean="0">
                <a:latin typeface="楷体" pitchFamily="49" charset="-122"/>
                <a:ea typeface="楷体" pitchFamily="49" charset="-122"/>
              </a:rPr>
              <a:t>预防接种</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服药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原因不明</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其它</a:t>
            </a:r>
            <a:endParaRPr lang="zh-CN" altLang="en-US" sz="2400" b="1" dirty="0">
              <a:latin typeface="楷体" pitchFamily="49" charset="-122"/>
              <a:ea typeface="楷体" pitchFamily="49" charset="-122"/>
            </a:endParaRPr>
          </a:p>
        </p:txBody>
      </p:sp>
      <p:pic>
        <p:nvPicPr>
          <p:cNvPr id="4" name="图片 3" descr="捕获.PNG"/>
          <p:cNvPicPr>
            <a:picLocks noChangeAspect="1"/>
          </p:cNvPicPr>
          <p:nvPr/>
        </p:nvPicPr>
        <p:blipFill>
          <a:blip r:embed="rId3"/>
          <a:stretch>
            <a:fillRect/>
          </a:stretch>
        </p:blipFill>
        <p:spPr>
          <a:xfrm>
            <a:off x="7723156" y="1109709"/>
            <a:ext cx="3315163" cy="5053144"/>
          </a:xfrm>
          <a:prstGeom prst="rect">
            <a:avLst/>
          </a:prstGeom>
        </p:spPr>
      </p:pic>
    </p:spTree>
  </p:cSld>
  <p:clrMapOvr>
    <a:masterClrMapping/>
  </p:clrMapOvr>
  <p:transition spd="slow" advTm="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custDataLst>
              <p:tags r:id="rId1"/>
            </p:custDataLst>
          </p:nvPr>
        </p:nvSpPr>
        <p:spPr>
          <a:xfrm>
            <a:off x="593725" y="285115"/>
            <a:ext cx="647573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报告事件分级标准</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itchFamily="49" charset="-122"/>
              <a:ea typeface="楷体" pitchFamily="49" charset="-122"/>
            </a:endParaRPr>
          </a:p>
        </p:txBody>
      </p:sp>
      <p:sp>
        <p:nvSpPr>
          <p:cNvPr id="4" name="矩形 3"/>
          <p:cNvSpPr/>
          <p:nvPr/>
        </p:nvSpPr>
        <p:spPr>
          <a:xfrm>
            <a:off x="781234" y="1296140"/>
            <a:ext cx="10679837" cy="2308324"/>
          </a:xfrm>
          <a:prstGeom prst="rect">
            <a:avLst/>
          </a:prstGeom>
        </p:spPr>
        <p:txBody>
          <a:bodyPr wrap="square">
            <a:spAutoFit/>
          </a:bodyPr>
          <a:lstStyle/>
          <a:p>
            <a:r>
              <a:rPr lang="en-US" altLang="zh-CN" sz="2400" b="1" dirty="0" smtClean="0">
                <a:latin typeface="楷体" pitchFamily="49" charset="-122"/>
                <a:ea typeface="楷体" pitchFamily="49" charset="-122"/>
              </a:rPr>
              <a:t>2006</a:t>
            </a:r>
            <a:r>
              <a:rPr lang="zh-CN" altLang="en-US" sz="2400" b="1" dirty="0" smtClean="0">
                <a:latin typeface="楷体" pitchFamily="49" charset="-122"/>
                <a:ea typeface="楷体" pitchFamily="49" charset="-122"/>
              </a:rPr>
              <a:t>年</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26</a:t>
            </a:r>
            <a:r>
              <a:rPr lang="zh-CN" altLang="en-US" sz="2400" b="1" dirty="0" smtClean="0">
                <a:latin typeface="楷体" pitchFamily="49" charset="-122"/>
                <a:ea typeface="楷体" pitchFamily="49" charset="-122"/>
              </a:rPr>
              <a:t>日，国务院发布</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国家突发公共卫生事件应急预案</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规定事件分级标准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各地报告各类突发公共卫生事件定级以此预案为准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预案中虽规定各级政府可以自行对事件定级，但如果预案已有明确标准的，首先应参照预案要求 </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某事件未达到报告规范标准，原则上定级低于</a:t>
            </a:r>
            <a:r>
              <a:rPr lang="en-US" altLang="zh-CN" sz="2400" b="1" dirty="0" smtClean="0">
                <a:latin typeface="楷体" pitchFamily="49" charset="-122"/>
                <a:ea typeface="楷体" pitchFamily="49" charset="-122"/>
              </a:rPr>
              <a:t>IV</a:t>
            </a:r>
            <a:r>
              <a:rPr lang="zh-CN" altLang="en-US" sz="2400" b="1" dirty="0" smtClean="0">
                <a:latin typeface="楷体" pitchFamily="49" charset="-122"/>
                <a:ea typeface="楷体" pitchFamily="49" charset="-122"/>
              </a:rPr>
              <a:t>级（即未分级）</a:t>
            </a:r>
            <a:endParaRPr lang="zh-CN" altLang="en-US" sz="2400" b="1" dirty="0">
              <a:latin typeface="楷体" pitchFamily="49" charset="-122"/>
              <a:ea typeface="楷体" pitchFamily="49" charset="-122"/>
            </a:endParaRPr>
          </a:p>
        </p:txBody>
      </p:sp>
      <p:pic>
        <p:nvPicPr>
          <p:cNvPr id="5" name="图片 4" descr="捕获1.PNG"/>
          <p:cNvPicPr>
            <a:picLocks noChangeAspect="1"/>
          </p:cNvPicPr>
          <p:nvPr/>
        </p:nvPicPr>
        <p:blipFill>
          <a:blip r:embed="rId3"/>
          <a:stretch>
            <a:fillRect/>
          </a:stretch>
        </p:blipFill>
        <p:spPr>
          <a:xfrm>
            <a:off x="1298826" y="3648723"/>
            <a:ext cx="9221488" cy="2539013"/>
          </a:xfrm>
          <a:prstGeom prst="rect">
            <a:avLst/>
          </a:prstGeom>
        </p:spPr>
      </p:pic>
    </p:spTree>
  </p:cSld>
  <p:clrMapOvr>
    <a:masterClrMapping/>
  </p:clrMapOvr>
  <p:transition spd="slow" advTm="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custDataLst>
              <p:tags r:id="rId1"/>
            </p:custDataLst>
          </p:nvPr>
        </p:nvSpPr>
        <p:spPr>
          <a:xfrm>
            <a:off x="593725" y="285115"/>
            <a:ext cx="647573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fontAlgn="auto">
              <a:lnSpc>
                <a:spcPct val="120000"/>
              </a:lnSpc>
              <a:spcBef>
                <a:spcPts val="0"/>
              </a:spcBef>
              <a:spcAft>
                <a:spcPts val="0"/>
              </a:spcAft>
              <a:defRPr/>
            </a:pPr>
            <a:r>
              <a:rPr lang="zh-CN" altLang="en-US" sz="3200" b="1" dirty="0" smtClean="0">
                <a:latin typeface="楷体" pitchFamily="49" charset="-122"/>
                <a:ea typeface="楷体" pitchFamily="49" charset="-122"/>
              </a:rPr>
              <a:t>突发事件报告管理相关工作要求</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itchFamily="49" charset="-122"/>
              <a:ea typeface="楷体" pitchFamily="49" charset="-122"/>
            </a:endParaRPr>
          </a:p>
        </p:txBody>
      </p:sp>
      <p:sp>
        <p:nvSpPr>
          <p:cNvPr id="4" name="矩形 3"/>
          <p:cNvSpPr/>
          <p:nvPr/>
        </p:nvSpPr>
        <p:spPr>
          <a:xfrm>
            <a:off x="674703" y="1225118"/>
            <a:ext cx="10857390" cy="4524315"/>
          </a:xfrm>
          <a:prstGeom prst="rect">
            <a:avLst/>
          </a:prstGeom>
        </p:spPr>
        <p:txBody>
          <a:bodyPr wrap="square">
            <a:spAutoFit/>
          </a:bodyPr>
          <a:lstStyle/>
          <a:p>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、建立突发公共卫生事件报告制度。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a:t>
            </a:r>
            <a:r>
              <a:rPr lang="zh-CN" altLang="en-US" sz="2400" b="1" dirty="0" smtClean="0">
                <a:solidFill>
                  <a:srgbClr val="C00000"/>
                </a:solidFill>
                <a:latin typeface="楷体" pitchFamily="49" charset="-122"/>
                <a:ea typeface="楷体" pitchFamily="49" charset="-122"/>
              </a:rPr>
              <a:t>成立突发公共卫生事件领导小组、救治专家组（有红头文）。 </a:t>
            </a:r>
            <a:endParaRPr lang="en-US" altLang="zh-CN" sz="2400" b="1" dirty="0" smtClean="0">
              <a:solidFill>
                <a:srgbClr val="C00000"/>
              </a:solidFill>
              <a:latin typeface="楷体" pitchFamily="49" charset="-122"/>
              <a:ea typeface="楷体" pitchFamily="49" charset="-122"/>
            </a:endParaRPr>
          </a:p>
          <a:p>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、建立突发公共卫生事件、霍乱、人禽流感、流感大流行、新冠病毒感染</a:t>
            </a:r>
            <a:r>
              <a:rPr lang="zh-CN" altLang="en-US" sz="2400" b="1" dirty="0" smtClean="0">
                <a:solidFill>
                  <a:srgbClr val="C00000"/>
                </a:solidFill>
                <a:latin typeface="楷体" pitchFamily="49" charset="-122"/>
                <a:ea typeface="楷体" pitchFamily="49" charset="-122"/>
              </a:rPr>
              <a:t>应急预案</a:t>
            </a:r>
            <a:r>
              <a:rPr lang="zh-CN" altLang="en-US" sz="2400" b="1" dirty="0" smtClean="0">
                <a:latin typeface="楷体" pitchFamily="49" charset="-122"/>
                <a:ea typeface="楷体" pitchFamily="49" charset="-122"/>
              </a:rPr>
              <a:t>； 手足口病防控预案。预案符合单位工作需要。（有人员或政策变动需及时更新）。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4</a:t>
            </a:r>
            <a:r>
              <a:rPr lang="zh-CN" altLang="en-US" sz="2400" b="1" dirty="0" smtClean="0">
                <a:latin typeface="楷体" pitchFamily="49" charset="-122"/>
                <a:ea typeface="楷体" pitchFamily="49" charset="-122"/>
              </a:rPr>
              <a:t>、每年至少对全员开展一次新发传染病、重点传染病开展培训及演练。</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5</a:t>
            </a:r>
            <a:r>
              <a:rPr lang="zh-CN" altLang="en-US" sz="2400" b="1" dirty="0" smtClean="0">
                <a:latin typeface="楷体" pitchFamily="49" charset="-122"/>
                <a:ea typeface="楷体" pitchFamily="49" charset="-122"/>
              </a:rPr>
              <a:t>、做好应急物资储备。应急物资需集中存放、专人管理；有物资清单；在有效期内， 能正常使用。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6</a:t>
            </a:r>
            <a:r>
              <a:rPr lang="zh-CN" altLang="en-US" sz="2400" b="1" dirty="0" smtClean="0">
                <a:latin typeface="楷体" pitchFamily="49" charset="-122"/>
                <a:ea typeface="楷体" pitchFamily="49" charset="-122"/>
              </a:rPr>
              <a:t>、发现疫情及时报告，开展疫情处置，并保存疫情处置资料（流调表、疫情处置记录、 健康教育明白纸、消毒记录、随访记录、调查报告）。 </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7</a:t>
            </a:r>
            <a:r>
              <a:rPr lang="zh-CN" altLang="en-US" sz="2400" b="1" dirty="0" smtClean="0">
                <a:latin typeface="楷体" pitchFamily="49" charset="-122"/>
                <a:ea typeface="楷体" pitchFamily="49" charset="-122"/>
              </a:rPr>
              <a:t>、积极开展新发传染病、重点传染病等宣传教育，制定宣传计划，记录发放宣传材料情况。</a:t>
            </a:r>
            <a:endParaRPr lang="zh-CN" altLang="en-US" sz="2400" b="1" dirty="0">
              <a:latin typeface="楷体" pitchFamily="49" charset="-122"/>
              <a:ea typeface="楷体" pitchFamily="49" charset="-122"/>
            </a:endParaRPr>
          </a:p>
        </p:txBody>
      </p:sp>
    </p:spTree>
  </p:cSld>
  <p:clrMapOvr>
    <a:masterClrMapping/>
  </p:clrMapOvr>
  <p:transition spd="slow" advTm="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024" y="2195147"/>
            <a:ext cx="6080420" cy="830997"/>
          </a:xfrm>
          <a:prstGeom prst="rect">
            <a:avLst/>
          </a:prstGeom>
          <a:noFill/>
        </p:spPr>
        <p:txBody>
          <a:bodyPr wrap="square" rtlCol="0">
            <a:spAutoFit/>
          </a:bodyPr>
          <a:lstStyle/>
          <a:p>
            <a:r>
              <a:rPr lang="zh-CN" alt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感谢批评指正</a:t>
            </a:r>
          </a:p>
        </p:txBody>
      </p:sp>
      <p:grpSp>
        <p:nvGrpSpPr>
          <p:cNvPr id="3" name="组合 2"/>
          <p:cNvGrpSpPr/>
          <p:nvPr/>
        </p:nvGrpSpPr>
        <p:grpSpPr>
          <a:xfrm>
            <a:off x="4833620" y="0"/>
            <a:ext cx="7357745" cy="6858000"/>
            <a:chOff x="9951" y="0"/>
            <a:chExt cx="13495" cy="10800"/>
          </a:xfrm>
        </p:grpSpPr>
        <p:pic>
          <p:nvPicPr>
            <p:cNvPr id="7" name="图片 6" descr="2023全景图新"/>
            <p:cNvPicPr>
              <a:picLocks noChangeAspect="1"/>
            </p:cNvPicPr>
            <p:nvPr>
              <p:custDataLst>
                <p:tags r:id="rId2"/>
              </p:custDataLst>
            </p:nvPr>
          </p:nvPicPr>
          <p:blipFill>
            <a:blip r:embed="rId6"/>
            <a:stretch>
              <a:fillRect/>
            </a:stretch>
          </p:blipFill>
          <p:spPr>
            <a:xfrm>
              <a:off x="9952" y="0"/>
              <a:ext cx="13495" cy="10800"/>
            </a:xfrm>
            <a:prstGeom prst="rect">
              <a:avLst/>
            </a:prstGeom>
          </p:spPr>
        </p:pic>
        <p:sp>
          <p:nvSpPr>
            <p:cNvPr id="8" name="直角三角形 7"/>
            <p:cNvSpPr/>
            <p:nvPr>
              <p:custDataLst>
                <p:tags r:id="rId3"/>
              </p:custDataLst>
            </p:nvPr>
          </p:nvSpPr>
          <p:spPr>
            <a:xfrm rot="5400000">
              <a:off x="5595" y="4357"/>
              <a:ext cx="10799" cy="2086"/>
            </a:xfrm>
            <a:prstGeom prst="rtTriangle">
              <a:avLst/>
            </a:prstGeom>
            <a:ln w="28575">
              <a:noFill/>
              <a:prstDash val="dashDot"/>
            </a:ln>
          </p:spPr>
          <p:style>
            <a:lnRef idx="2">
              <a:schemeClr val="accent2"/>
            </a:lnRef>
            <a:fillRef idx="1">
              <a:schemeClr val="lt1"/>
            </a:fillRef>
            <a:effectRef idx="0">
              <a:schemeClr val="accent2"/>
            </a:effectRef>
            <a:fontRef idx="minor">
              <a:schemeClr val="dk1"/>
            </a:fontRef>
          </p:style>
          <p:txBody>
            <a:bodyPr wrap="square">
              <a:noAutofit/>
            </a:bodyPr>
            <a:lstStyle/>
            <a:p>
              <a:pPr indent="357505" algn="just">
                <a:lnSpc>
                  <a:spcPct val="150000"/>
                </a:lnSpc>
                <a:spcAft>
                  <a:spcPts val="0"/>
                </a:spcAft>
              </a:pPr>
              <a:endParaRPr lang="zh-CN" altLang="zh-CN" sz="2000" b="1" kern="1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
    </p:custDataLst>
  </p:cSld>
  <p:clrMapOvr>
    <a:masterClrMapping/>
  </p:clrMapOvr>
  <p:transition spd="slow" advTm="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custDataLst>
              <p:tags r:id="rId2"/>
            </p:custDataLst>
          </p:nvPr>
        </p:nvCxnSpPr>
        <p:spPr>
          <a:xfrm>
            <a:off x="6937693" y="3631883"/>
            <a:ext cx="1004888" cy="0"/>
          </a:xfrm>
          <a:prstGeom prst="line">
            <a:avLst/>
          </a:prstGeom>
          <a:ln w="25400">
            <a:solidFill>
              <a:srgbClr val="222222">
                <a:lumMod val="60000"/>
                <a:lumOff val="40000"/>
              </a:srgbClr>
            </a:solidFill>
            <a:tailEnd type="triangle" w="lg" len="lg"/>
          </a:ln>
        </p:spPr>
        <p:style>
          <a:lnRef idx="1">
            <a:srgbClr val="2196F3"/>
          </a:lnRef>
          <a:fillRef idx="0">
            <a:srgbClr val="2196F3"/>
          </a:fillRef>
          <a:effectRef idx="0">
            <a:srgbClr val="2196F3"/>
          </a:effectRef>
          <a:fontRef idx="minor">
            <a:srgbClr val="222222"/>
          </a:fontRef>
        </p:style>
      </p:cxnSp>
      <p:sp>
        <p:nvSpPr>
          <p:cNvPr id="44" name="Oval 43"/>
          <p:cNvSpPr/>
          <p:nvPr>
            <p:custDataLst>
              <p:tags r:id="rId3"/>
            </p:custDataLst>
          </p:nvPr>
        </p:nvSpPr>
        <p:spPr>
          <a:xfrm>
            <a:off x="7929880" y="2053908"/>
            <a:ext cx="3143250" cy="3144838"/>
          </a:xfrm>
          <a:prstGeom prst="ellipse">
            <a:avLst/>
          </a:prstGeom>
          <a:solidFill>
            <a:schemeClr val="accent1">
              <a:lumMod val="60000"/>
              <a:lumOff val="40000"/>
            </a:schemeClr>
          </a:solidFill>
          <a:ln>
            <a:noFill/>
          </a:ln>
        </p:spPr>
        <p:style>
          <a:lnRef idx="2">
            <a:srgbClr val="2196F3">
              <a:shade val="50000"/>
            </a:srgbClr>
          </a:lnRef>
          <a:fillRef idx="1">
            <a:srgbClr val="2196F3"/>
          </a:fillRef>
          <a:effectRef idx="0">
            <a:srgbClr val="2196F3"/>
          </a:effectRef>
          <a:fontRef idx="minor">
            <a:srgbClr val="FFFFFF"/>
          </a:fontRef>
        </p:style>
        <p:txBody>
          <a:bodyPr anchor="ctr">
            <a:normAutofit/>
          </a:bodyPr>
          <a:lstStyle/>
          <a:p>
            <a:pPr marL="0" marR="0" lvl="0" indent="0" algn="ctr" defTabSz="457200" rtl="0" eaLnBrk="1" fontAlgn="auto" latinLnBrk="0" hangingPunct="1">
              <a:lnSpc>
                <a:spcPct val="120000"/>
              </a:lnSpc>
              <a:spcBef>
                <a:spcPts val="0"/>
              </a:spcBef>
              <a:spcAft>
                <a:spcPts val="0"/>
              </a:spcAft>
              <a:buClrTx/>
              <a:buSzTx/>
              <a:buFontTx/>
              <a:buNone/>
              <a:defRPr/>
            </a:pPr>
            <a:endParaRPr kumimoji="0" 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66" name="文本框 65"/>
          <p:cNvSpPr txBox="1"/>
          <p:nvPr>
            <p:custDataLst>
              <p:tags r:id="rId4"/>
            </p:custDataLst>
          </p:nvPr>
        </p:nvSpPr>
        <p:spPr>
          <a:xfrm>
            <a:off x="8228330" y="3261995"/>
            <a:ext cx="2673350" cy="369888"/>
          </a:xfrm>
          <a:prstGeom prst="rect">
            <a:avLst/>
          </a:prstGeom>
          <a:noFill/>
        </p:spPr>
        <p:txBody>
          <a:bodyPr tIns="46800" bIns="0"/>
          <a:lstStyle/>
          <a:p>
            <a:pPr marR="0" algn="ctr" defTabSz="457200" fontAlgn="auto">
              <a:lnSpc>
                <a:spcPct val="120000"/>
              </a:lnSpc>
              <a:spcBef>
                <a:spcPts val="0"/>
              </a:spcBef>
              <a:spcAft>
                <a:spcPts val="0"/>
              </a:spcAft>
              <a:buClrTx/>
              <a:buSzTx/>
              <a:buFontTx/>
              <a:buNone/>
              <a:defRPr/>
            </a:pPr>
            <a:r>
              <a:rPr kumimoji="1" lang="zh-CN" altLang="en-US" sz="3600" b="1" kern="1200" cap="none" spc="300" normalizeH="0" baseline="0" noProof="0" dirty="0">
                <a:latin typeface="楷体" pitchFamily="49" charset="-122"/>
                <a:ea typeface="楷体" pitchFamily="49" charset="-122"/>
              </a:rPr>
              <a:t>法律依据</a:t>
            </a:r>
          </a:p>
        </p:txBody>
      </p:sp>
      <p:cxnSp>
        <p:nvCxnSpPr>
          <p:cNvPr id="34" name="Straight Connector 33"/>
          <p:cNvCxnSpPr/>
          <p:nvPr>
            <p:custDataLst>
              <p:tags r:id="rId5"/>
            </p:custDataLst>
          </p:nvPr>
        </p:nvCxnSpPr>
        <p:spPr>
          <a:xfrm>
            <a:off x="5931218" y="2260283"/>
            <a:ext cx="1006475" cy="0"/>
          </a:xfrm>
          <a:prstGeom prst="line">
            <a:avLst/>
          </a:prstGeom>
          <a:ln w="25400">
            <a:solidFill>
              <a:srgbClr val="222222">
                <a:lumMod val="60000"/>
                <a:lumOff val="40000"/>
              </a:srgbClr>
            </a:solidFill>
          </a:ln>
        </p:spPr>
        <p:style>
          <a:lnRef idx="1">
            <a:srgbClr val="2196F3"/>
          </a:lnRef>
          <a:fillRef idx="0">
            <a:srgbClr val="2196F3"/>
          </a:fillRef>
          <a:effectRef idx="0">
            <a:srgbClr val="2196F3"/>
          </a:effectRef>
          <a:fontRef idx="minor">
            <a:srgbClr val="222222"/>
          </a:fontRef>
        </p:style>
      </p:cxnSp>
      <p:cxnSp>
        <p:nvCxnSpPr>
          <p:cNvPr id="35" name="Straight Connector 34"/>
          <p:cNvCxnSpPr/>
          <p:nvPr>
            <p:custDataLst>
              <p:tags r:id="rId6"/>
            </p:custDataLst>
          </p:nvPr>
        </p:nvCxnSpPr>
        <p:spPr>
          <a:xfrm>
            <a:off x="5931218" y="3179445"/>
            <a:ext cx="1006475" cy="0"/>
          </a:xfrm>
          <a:prstGeom prst="line">
            <a:avLst/>
          </a:prstGeom>
          <a:ln w="25400">
            <a:solidFill>
              <a:srgbClr val="222222">
                <a:lumMod val="60000"/>
                <a:lumOff val="40000"/>
              </a:srgbClr>
            </a:solidFill>
          </a:ln>
        </p:spPr>
        <p:style>
          <a:lnRef idx="1">
            <a:srgbClr val="2196F3"/>
          </a:lnRef>
          <a:fillRef idx="0">
            <a:srgbClr val="2196F3"/>
          </a:fillRef>
          <a:effectRef idx="0">
            <a:srgbClr val="2196F3"/>
          </a:effectRef>
          <a:fontRef idx="minor">
            <a:srgbClr val="222222"/>
          </a:fontRef>
        </p:style>
      </p:cxnSp>
      <p:cxnSp>
        <p:nvCxnSpPr>
          <p:cNvPr id="36" name="Straight Connector 35"/>
          <p:cNvCxnSpPr/>
          <p:nvPr>
            <p:custDataLst>
              <p:tags r:id="rId7"/>
            </p:custDataLst>
          </p:nvPr>
        </p:nvCxnSpPr>
        <p:spPr>
          <a:xfrm>
            <a:off x="5931218" y="4097020"/>
            <a:ext cx="1006475" cy="0"/>
          </a:xfrm>
          <a:prstGeom prst="line">
            <a:avLst/>
          </a:prstGeom>
          <a:ln w="25400">
            <a:solidFill>
              <a:srgbClr val="222222">
                <a:lumMod val="60000"/>
                <a:lumOff val="40000"/>
              </a:srgbClr>
            </a:solidFill>
          </a:ln>
        </p:spPr>
        <p:style>
          <a:lnRef idx="1">
            <a:srgbClr val="2196F3"/>
          </a:lnRef>
          <a:fillRef idx="0">
            <a:srgbClr val="2196F3"/>
          </a:fillRef>
          <a:effectRef idx="0">
            <a:srgbClr val="2196F3"/>
          </a:effectRef>
          <a:fontRef idx="minor">
            <a:srgbClr val="222222"/>
          </a:fontRef>
        </p:style>
      </p:cxnSp>
      <p:cxnSp>
        <p:nvCxnSpPr>
          <p:cNvPr id="37" name="Straight Connector 36"/>
          <p:cNvCxnSpPr/>
          <p:nvPr>
            <p:custDataLst>
              <p:tags r:id="rId8"/>
            </p:custDataLst>
          </p:nvPr>
        </p:nvCxnSpPr>
        <p:spPr>
          <a:xfrm>
            <a:off x="5931218" y="5014595"/>
            <a:ext cx="1006475" cy="0"/>
          </a:xfrm>
          <a:prstGeom prst="line">
            <a:avLst/>
          </a:prstGeom>
          <a:ln w="25400">
            <a:solidFill>
              <a:srgbClr val="222222">
                <a:lumMod val="60000"/>
                <a:lumOff val="40000"/>
              </a:srgbClr>
            </a:solidFill>
          </a:ln>
        </p:spPr>
        <p:style>
          <a:lnRef idx="1">
            <a:srgbClr val="2196F3"/>
          </a:lnRef>
          <a:fillRef idx="0">
            <a:srgbClr val="2196F3"/>
          </a:fillRef>
          <a:effectRef idx="0">
            <a:srgbClr val="2196F3"/>
          </a:effectRef>
          <a:fontRef idx="minor">
            <a:srgbClr val="222222"/>
          </a:fontRef>
        </p:style>
      </p:cxnSp>
      <p:cxnSp>
        <p:nvCxnSpPr>
          <p:cNvPr id="39" name="Straight Arrow Connector 38"/>
          <p:cNvCxnSpPr/>
          <p:nvPr>
            <p:custDataLst>
              <p:tags r:id="rId9"/>
            </p:custDataLst>
          </p:nvPr>
        </p:nvCxnSpPr>
        <p:spPr>
          <a:xfrm>
            <a:off x="6937693" y="2261870"/>
            <a:ext cx="0" cy="2749550"/>
          </a:xfrm>
          <a:prstGeom prst="straightConnector1">
            <a:avLst/>
          </a:prstGeom>
          <a:ln w="25400">
            <a:solidFill>
              <a:srgbClr val="222222">
                <a:lumMod val="60000"/>
                <a:lumOff val="40000"/>
              </a:srgbClr>
            </a:solidFill>
            <a:tailEnd type="none"/>
          </a:ln>
        </p:spPr>
        <p:style>
          <a:lnRef idx="1">
            <a:srgbClr val="2196F3"/>
          </a:lnRef>
          <a:fillRef idx="0">
            <a:srgbClr val="2196F3"/>
          </a:fillRef>
          <a:effectRef idx="0">
            <a:srgbClr val="2196F3"/>
          </a:effectRef>
          <a:fontRef idx="minor">
            <a:srgbClr val="222222"/>
          </a:fontRef>
        </p:style>
      </p:cxnSp>
      <p:sp>
        <p:nvSpPr>
          <p:cNvPr id="50" name="任意形状 49"/>
          <p:cNvSpPr/>
          <p:nvPr>
            <p:custDataLst>
              <p:tags r:id="rId10"/>
            </p:custDataLst>
          </p:nvPr>
        </p:nvSpPr>
        <p:spPr>
          <a:xfrm>
            <a:off x="909955" y="2819083"/>
            <a:ext cx="5038725" cy="719138"/>
          </a:xfrm>
          <a:custGeom>
            <a:avLst/>
            <a:gdLst>
              <a:gd name="connsiteX0" fmla="*/ 0 w 5040000"/>
              <a:gd name="connsiteY0" fmla="*/ 0 h 720000"/>
              <a:gd name="connsiteX1" fmla="*/ 4680000 w 5040000"/>
              <a:gd name="connsiteY1" fmla="*/ 0 h 720000"/>
              <a:gd name="connsiteX2" fmla="*/ 5040000 w 5040000"/>
              <a:gd name="connsiteY2" fmla="*/ 360000 h 720000"/>
              <a:gd name="connsiteX3" fmla="*/ 4680000 w 5040000"/>
              <a:gd name="connsiteY3" fmla="*/ 720000 h 720000"/>
              <a:gd name="connsiteX4" fmla="*/ 0 w 5040000"/>
              <a:gd name="connsiteY4" fmla="*/ 720000 h 720000"/>
              <a:gd name="connsiteX5" fmla="*/ 360000 w 5040000"/>
              <a:gd name="connsiteY5" fmla="*/ 36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720000">
                <a:moveTo>
                  <a:pt x="0" y="0"/>
                </a:moveTo>
                <a:lnTo>
                  <a:pt x="4680000" y="0"/>
                </a:lnTo>
                <a:cubicBezTo>
                  <a:pt x="4878823" y="0"/>
                  <a:pt x="5040000" y="161177"/>
                  <a:pt x="5040000" y="360000"/>
                </a:cubicBezTo>
                <a:cubicBezTo>
                  <a:pt x="5040000" y="558823"/>
                  <a:pt x="4878823" y="720000"/>
                  <a:pt x="4680000" y="720000"/>
                </a:cubicBezTo>
                <a:lnTo>
                  <a:pt x="0" y="720000"/>
                </a:lnTo>
                <a:lnTo>
                  <a:pt x="360000" y="360000"/>
                </a:lnTo>
                <a:close/>
              </a:path>
            </a:pathLst>
          </a:custGeom>
          <a:solidFill>
            <a:schemeClr val="accent1"/>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0" 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1" name="任意形状 50"/>
          <p:cNvSpPr/>
          <p:nvPr>
            <p:custDataLst>
              <p:tags r:id="rId11"/>
            </p:custDataLst>
          </p:nvPr>
        </p:nvSpPr>
        <p:spPr>
          <a:xfrm>
            <a:off x="909955" y="3736658"/>
            <a:ext cx="5038725" cy="720725"/>
          </a:xfrm>
          <a:custGeom>
            <a:avLst/>
            <a:gdLst>
              <a:gd name="connsiteX0" fmla="*/ 0 w 5040000"/>
              <a:gd name="connsiteY0" fmla="*/ 0 h 720000"/>
              <a:gd name="connsiteX1" fmla="*/ 4680000 w 5040000"/>
              <a:gd name="connsiteY1" fmla="*/ 0 h 720000"/>
              <a:gd name="connsiteX2" fmla="*/ 5040000 w 5040000"/>
              <a:gd name="connsiteY2" fmla="*/ 360000 h 720000"/>
              <a:gd name="connsiteX3" fmla="*/ 4680000 w 5040000"/>
              <a:gd name="connsiteY3" fmla="*/ 720000 h 720000"/>
              <a:gd name="connsiteX4" fmla="*/ 0 w 5040000"/>
              <a:gd name="connsiteY4" fmla="*/ 720000 h 720000"/>
              <a:gd name="connsiteX5" fmla="*/ 360000 w 5040000"/>
              <a:gd name="connsiteY5" fmla="*/ 36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720000">
                <a:moveTo>
                  <a:pt x="0" y="0"/>
                </a:moveTo>
                <a:lnTo>
                  <a:pt x="4680000" y="0"/>
                </a:lnTo>
                <a:cubicBezTo>
                  <a:pt x="4878823" y="0"/>
                  <a:pt x="5040000" y="161177"/>
                  <a:pt x="5040000" y="360000"/>
                </a:cubicBezTo>
                <a:cubicBezTo>
                  <a:pt x="5040000" y="558823"/>
                  <a:pt x="4878823" y="720000"/>
                  <a:pt x="4680000" y="720000"/>
                </a:cubicBezTo>
                <a:lnTo>
                  <a:pt x="0" y="720000"/>
                </a:lnTo>
                <a:lnTo>
                  <a:pt x="360000" y="360000"/>
                </a:lnTo>
                <a:close/>
              </a:path>
            </a:pathLst>
          </a:custGeom>
          <a:solidFill>
            <a:schemeClr val="accent1">
              <a:lumMod val="40000"/>
              <a:lumOff val="60000"/>
            </a:schemeClr>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2" name="任意形状 51"/>
          <p:cNvSpPr/>
          <p:nvPr>
            <p:custDataLst>
              <p:tags r:id="rId12"/>
            </p:custDataLst>
          </p:nvPr>
        </p:nvSpPr>
        <p:spPr>
          <a:xfrm>
            <a:off x="933401" y="4640189"/>
            <a:ext cx="5038725" cy="719138"/>
          </a:xfrm>
          <a:custGeom>
            <a:avLst/>
            <a:gdLst>
              <a:gd name="connsiteX0" fmla="*/ 0 w 5040000"/>
              <a:gd name="connsiteY0" fmla="*/ 0 h 720000"/>
              <a:gd name="connsiteX1" fmla="*/ 4680000 w 5040000"/>
              <a:gd name="connsiteY1" fmla="*/ 0 h 720000"/>
              <a:gd name="connsiteX2" fmla="*/ 5040000 w 5040000"/>
              <a:gd name="connsiteY2" fmla="*/ 360000 h 720000"/>
              <a:gd name="connsiteX3" fmla="*/ 4680000 w 5040000"/>
              <a:gd name="connsiteY3" fmla="*/ 720000 h 720000"/>
              <a:gd name="connsiteX4" fmla="*/ 0 w 5040000"/>
              <a:gd name="connsiteY4" fmla="*/ 720000 h 720000"/>
              <a:gd name="connsiteX5" fmla="*/ 360000 w 5040000"/>
              <a:gd name="connsiteY5" fmla="*/ 36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720000">
                <a:moveTo>
                  <a:pt x="0" y="0"/>
                </a:moveTo>
                <a:lnTo>
                  <a:pt x="4680000" y="0"/>
                </a:lnTo>
                <a:cubicBezTo>
                  <a:pt x="4878823" y="0"/>
                  <a:pt x="5040000" y="161177"/>
                  <a:pt x="5040000" y="360000"/>
                </a:cubicBezTo>
                <a:cubicBezTo>
                  <a:pt x="5040000" y="558823"/>
                  <a:pt x="4878823" y="720000"/>
                  <a:pt x="4680000" y="720000"/>
                </a:cubicBezTo>
                <a:lnTo>
                  <a:pt x="0" y="720000"/>
                </a:lnTo>
                <a:lnTo>
                  <a:pt x="360000" y="360000"/>
                </a:lnTo>
                <a:close/>
              </a:path>
            </a:pathLst>
          </a:custGeom>
          <a:solidFill>
            <a:srgbClr val="0070C0"/>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0" 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9" name="任意形状 48"/>
          <p:cNvSpPr>
            <a:spLocks noChangeAspect="1"/>
          </p:cNvSpPr>
          <p:nvPr>
            <p:custDataLst>
              <p:tags r:id="rId13"/>
            </p:custDataLst>
          </p:nvPr>
        </p:nvSpPr>
        <p:spPr>
          <a:xfrm>
            <a:off x="909955" y="1899920"/>
            <a:ext cx="5038725" cy="720725"/>
          </a:xfrm>
          <a:custGeom>
            <a:avLst/>
            <a:gdLst>
              <a:gd name="connsiteX0" fmla="*/ 0 w 5040000"/>
              <a:gd name="connsiteY0" fmla="*/ 0 h 720000"/>
              <a:gd name="connsiteX1" fmla="*/ 4680000 w 5040000"/>
              <a:gd name="connsiteY1" fmla="*/ 0 h 720000"/>
              <a:gd name="connsiteX2" fmla="*/ 5040000 w 5040000"/>
              <a:gd name="connsiteY2" fmla="*/ 360000 h 720000"/>
              <a:gd name="connsiteX3" fmla="*/ 4680000 w 5040000"/>
              <a:gd name="connsiteY3" fmla="*/ 720000 h 720000"/>
              <a:gd name="connsiteX4" fmla="*/ 0 w 5040000"/>
              <a:gd name="connsiteY4" fmla="*/ 720000 h 720000"/>
              <a:gd name="connsiteX5" fmla="*/ 360000 w 5040000"/>
              <a:gd name="connsiteY5" fmla="*/ 36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0" h="720000">
                <a:moveTo>
                  <a:pt x="0" y="0"/>
                </a:moveTo>
                <a:lnTo>
                  <a:pt x="4680000" y="0"/>
                </a:lnTo>
                <a:cubicBezTo>
                  <a:pt x="4878823" y="0"/>
                  <a:pt x="5040000" y="161177"/>
                  <a:pt x="5040000" y="360000"/>
                </a:cubicBezTo>
                <a:cubicBezTo>
                  <a:pt x="5040000" y="558823"/>
                  <a:pt x="4878823" y="720000"/>
                  <a:pt x="4680000" y="720000"/>
                </a:cubicBezTo>
                <a:lnTo>
                  <a:pt x="0" y="720000"/>
                </a:lnTo>
                <a:lnTo>
                  <a:pt x="360000" y="360000"/>
                </a:lnTo>
                <a:close/>
              </a:path>
            </a:pathLst>
          </a:custGeom>
          <a:solidFill>
            <a:schemeClr val="accent1">
              <a:lumMod val="40000"/>
              <a:lumOff val="60000"/>
            </a:schemeClr>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zh-CN" alt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8" name="椭圆 47"/>
          <p:cNvSpPr>
            <a:spLocks noChangeAspect="1"/>
          </p:cNvSpPr>
          <p:nvPr>
            <p:custDataLst>
              <p:tags r:id="rId14"/>
            </p:custDataLst>
          </p:nvPr>
        </p:nvSpPr>
        <p:spPr>
          <a:xfrm>
            <a:off x="5300980" y="1972945"/>
            <a:ext cx="576263" cy="576263"/>
          </a:xfrm>
          <a:prstGeom prst="ellipse">
            <a:avLst/>
          </a:prstGeom>
          <a:solidFill>
            <a:srgbClr val="FFFFFF"/>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zh-CN" alt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4" name="椭圆 53"/>
          <p:cNvSpPr>
            <a:spLocks noChangeAspect="1"/>
          </p:cNvSpPr>
          <p:nvPr>
            <p:custDataLst>
              <p:tags r:id="rId15"/>
            </p:custDataLst>
          </p:nvPr>
        </p:nvSpPr>
        <p:spPr>
          <a:xfrm>
            <a:off x="5300980" y="2890520"/>
            <a:ext cx="576263" cy="576263"/>
          </a:xfrm>
          <a:prstGeom prst="ellipse">
            <a:avLst/>
          </a:prstGeom>
          <a:solidFill>
            <a:srgbClr val="FFFFFF"/>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zh-CN" alt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5" name="椭圆 54"/>
          <p:cNvSpPr>
            <a:spLocks noChangeAspect="1"/>
          </p:cNvSpPr>
          <p:nvPr>
            <p:custDataLst>
              <p:tags r:id="rId16"/>
            </p:custDataLst>
          </p:nvPr>
        </p:nvSpPr>
        <p:spPr>
          <a:xfrm>
            <a:off x="5300980" y="3809683"/>
            <a:ext cx="576263" cy="576263"/>
          </a:xfrm>
          <a:prstGeom prst="ellipse">
            <a:avLst/>
          </a:prstGeom>
          <a:solidFill>
            <a:srgbClr val="FFFFFF"/>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zh-CN" alt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6" name="椭圆 55"/>
          <p:cNvSpPr>
            <a:spLocks noChangeAspect="1"/>
          </p:cNvSpPr>
          <p:nvPr>
            <p:custDataLst>
              <p:tags r:id="rId17"/>
            </p:custDataLst>
          </p:nvPr>
        </p:nvSpPr>
        <p:spPr>
          <a:xfrm>
            <a:off x="5300980" y="4727258"/>
            <a:ext cx="576263" cy="576263"/>
          </a:xfrm>
          <a:prstGeom prst="ellipse">
            <a:avLst/>
          </a:prstGeom>
          <a:solidFill>
            <a:srgbClr val="FFFFFF"/>
          </a:solidFill>
          <a:ln>
            <a:noFill/>
          </a:ln>
        </p:spPr>
        <p:style>
          <a:lnRef idx="2">
            <a:srgbClr val="2196F3">
              <a:shade val="50000"/>
            </a:srgbClr>
          </a:lnRef>
          <a:fillRef idx="1">
            <a:srgbClr val="2196F3"/>
          </a:fillRef>
          <a:effectRef idx="0">
            <a:srgbClr val="2196F3"/>
          </a:effectRef>
          <a:fontRef idx="minor">
            <a:srgbClr val="FFFFFF"/>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1" lang="zh-CN" altLang="en-US" sz="3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2786" name="任意形状 58"/>
          <p:cNvSpPr>
            <a:spLocks noChangeAspect="1"/>
          </p:cNvSpPr>
          <p:nvPr>
            <p:custDataLst>
              <p:tags r:id="rId18"/>
            </p:custDataLst>
          </p:nvPr>
        </p:nvSpPr>
        <p:spPr>
          <a:xfrm>
            <a:off x="5445443" y="2117408"/>
            <a:ext cx="287337" cy="287337"/>
          </a:xfrm>
          <a:custGeom>
            <a:avLst/>
            <a:gdLst>
              <a:gd name="txL" fmla="*/ 0 w 504000"/>
              <a:gd name="txT" fmla="*/ 0 h 504081"/>
              <a:gd name="txR" fmla="*/ 504000 w 504000"/>
              <a:gd name="txB" fmla="*/ 504081 h 504081"/>
            </a:gdLst>
            <a:ahLst/>
            <a:cxnLst/>
            <a:rect l="txL" t="txT" r="txR" b="txB"/>
            <a:pathLst>
              <a:path w="504000" h="504081">
                <a:moveTo>
                  <a:pt x="205205" y="441081"/>
                </a:moveTo>
                <a:lnTo>
                  <a:pt x="205149" y="488331"/>
                </a:lnTo>
                <a:lnTo>
                  <a:pt x="299649" y="488331"/>
                </a:lnTo>
                <a:lnTo>
                  <a:pt x="299705" y="441081"/>
                </a:lnTo>
                <a:close/>
                <a:moveTo>
                  <a:pt x="15750" y="396744"/>
                </a:moveTo>
                <a:lnTo>
                  <a:pt x="15750" y="425331"/>
                </a:lnTo>
                <a:lnTo>
                  <a:pt x="488250" y="425331"/>
                </a:lnTo>
                <a:lnTo>
                  <a:pt x="488250" y="397559"/>
                </a:lnTo>
                <a:close/>
                <a:moveTo>
                  <a:pt x="243979" y="267830"/>
                </a:moveTo>
                <a:lnTo>
                  <a:pt x="259729" y="267830"/>
                </a:lnTo>
                <a:lnTo>
                  <a:pt x="259729" y="283580"/>
                </a:lnTo>
                <a:lnTo>
                  <a:pt x="243979" y="283580"/>
                </a:lnTo>
                <a:close/>
                <a:moveTo>
                  <a:pt x="244056" y="189738"/>
                </a:moveTo>
                <a:lnTo>
                  <a:pt x="259806" y="189738"/>
                </a:lnTo>
                <a:lnTo>
                  <a:pt x="259806" y="252738"/>
                </a:lnTo>
                <a:lnTo>
                  <a:pt x="244056" y="252738"/>
                </a:lnTo>
                <a:close/>
                <a:moveTo>
                  <a:pt x="250654" y="146037"/>
                </a:moveTo>
                <a:lnTo>
                  <a:pt x="159253" y="302733"/>
                </a:lnTo>
                <a:lnTo>
                  <a:pt x="344285" y="302733"/>
                </a:lnTo>
                <a:close/>
                <a:moveTo>
                  <a:pt x="441945" y="131106"/>
                </a:moveTo>
                <a:lnTo>
                  <a:pt x="441588" y="381728"/>
                </a:lnTo>
                <a:lnTo>
                  <a:pt x="488250" y="381809"/>
                </a:lnTo>
                <a:lnTo>
                  <a:pt x="488250" y="131106"/>
                </a:lnTo>
                <a:close/>
                <a:moveTo>
                  <a:pt x="15750" y="131106"/>
                </a:moveTo>
                <a:lnTo>
                  <a:pt x="15750" y="380994"/>
                </a:lnTo>
                <a:lnTo>
                  <a:pt x="63349" y="381076"/>
                </a:lnTo>
                <a:lnTo>
                  <a:pt x="63706" y="131106"/>
                </a:lnTo>
                <a:close/>
                <a:moveTo>
                  <a:pt x="250485" y="115060"/>
                </a:moveTo>
                <a:lnTo>
                  <a:pt x="372047" y="318483"/>
                </a:lnTo>
                <a:lnTo>
                  <a:pt x="131829" y="318483"/>
                </a:lnTo>
                <a:close/>
                <a:moveTo>
                  <a:pt x="79536" y="78757"/>
                </a:moveTo>
                <a:lnTo>
                  <a:pt x="79100" y="381103"/>
                </a:lnTo>
                <a:lnTo>
                  <a:pt x="425838" y="381701"/>
                </a:lnTo>
                <a:lnTo>
                  <a:pt x="426274" y="78904"/>
                </a:lnTo>
                <a:close/>
                <a:moveTo>
                  <a:pt x="188608" y="31580"/>
                </a:moveTo>
                <a:lnTo>
                  <a:pt x="409431" y="31580"/>
                </a:lnTo>
                <a:lnTo>
                  <a:pt x="409431" y="47330"/>
                </a:lnTo>
                <a:lnTo>
                  <a:pt x="188608" y="47330"/>
                </a:lnTo>
                <a:close/>
                <a:moveTo>
                  <a:pt x="157600" y="31580"/>
                </a:moveTo>
                <a:lnTo>
                  <a:pt x="173350" y="31580"/>
                </a:lnTo>
                <a:lnTo>
                  <a:pt x="173350" y="47330"/>
                </a:lnTo>
                <a:lnTo>
                  <a:pt x="157600" y="47330"/>
                </a:lnTo>
                <a:close/>
                <a:moveTo>
                  <a:pt x="126100" y="31580"/>
                </a:moveTo>
                <a:lnTo>
                  <a:pt x="141850" y="31580"/>
                </a:lnTo>
                <a:lnTo>
                  <a:pt x="141850" y="47330"/>
                </a:lnTo>
                <a:lnTo>
                  <a:pt x="126100" y="47330"/>
                </a:lnTo>
                <a:close/>
                <a:moveTo>
                  <a:pt x="94600" y="31580"/>
                </a:moveTo>
                <a:lnTo>
                  <a:pt x="110350" y="31580"/>
                </a:lnTo>
                <a:lnTo>
                  <a:pt x="110350" y="47330"/>
                </a:lnTo>
                <a:lnTo>
                  <a:pt x="94600" y="47330"/>
                </a:lnTo>
                <a:close/>
                <a:moveTo>
                  <a:pt x="79627" y="15758"/>
                </a:moveTo>
                <a:lnTo>
                  <a:pt x="79558" y="63007"/>
                </a:lnTo>
                <a:lnTo>
                  <a:pt x="426297" y="63154"/>
                </a:lnTo>
                <a:lnTo>
                  <a:pt x="426365" y="15904"/>
                </a:lnTo>
                <a:close/>
                <a:moveTo>
                  <a:pt x="63892" y="0"/>
                </a:moveTo>
                <a:lnTo>
                  <a:pt x="442130" y="162"/>
                </a:lnTo>
                <a:lnTo>
                  <a:pt x="441967" y="115356"/>
                </a:lnTo>
                <a:lnTo>
                  <a:pt x="488250" y="115356"/>
                </a:lnTo>
                <a:cubicBezTo>
                  <a:pt x="496944" y="115366"/>
                  <a:pt x="503990" y="122412"/>
                  <a:pt x="504000" y="131106"/>
                </a:cubicBezTo>
                <a:lnTo>
                  <a:pt x="504000" y="425331"/>
                </a:lnTo>
                <a:cubicBezTo>
                  <a:pt x="503990" y="434025"/>
                  <a:pt x="496944" y="441071"/>
                  <a:pt x="488250" y="441081"/>
                </a:cubicBezTo>
                <a:lnTo>
                  <a:pt x="315455" y="441081"/>
                </a:lnTo>
                <a:lnTo>
                  <a:pt x="315399" y="488331"/>
                </a:lnTo>
                <a:lnTo>
                  <a:pt x="346431" y="488331"/>
                </a:lnTo>
                <a:lnTo>
                  <a:pt x="346431" y="504081"/>
                </a:lnTo>
                <a:lnTo>
                  <a:pt x="157431" y="504081"/>
                </a:lnTo>
                <a:lnTo>
                  <a:pt x="157431" y="488331"/>
                </a:lnTo>
                <a:lnTo>
                  <a:pt x="189399" y="488331"/>
                </a:lnTo>
                <a:lnTo>
                  <a:pt x="189455" y="441081"/>
                </a:lnTo>
                <a:lnTo>
                  <a:pt x="15750" y="441081"/>
                </a:lnTo>
                <a:cubicBezTo>
                  <a:pt x="7056" y="441071"/>
                  <a:pt x="10" y="434025"/>
                  <a:pt x="0" y="425331"/>
                </a:cubicBezTo>
                <a:lnTo>
                  <a:pt x="0" y="131106"/>
                </a:lnTo>
                <a:cubicBezTo>
                  <a:pt x="10" y="122412"/>
                  <a:pt x="7056" y="115366"/>
                  <a:pt x="15750" y="115356"/>
                </a:cubicBezTo>
                <a:lnTo>
                  <a:pt x="63728" y="115356"/>
                </a:lnTo>
                <a:close/>
              </a:path>
            </a:pathLst>
          </a:custGeom>
          <a:solidFill>
            <a:srgbClr val="2196F3"/>
          </a:solidFill>
          <a:ln w="7739">
            <a:noFill/>
          </a:ln>
        </p:spPr>
        <p:txBody>
          <a:bodyPr anchor="ctr" anchorCtr="0"/>
          <a:lstStyle/>
          <a:p>
            <a:pPr defTabSz="457200">
              <a:lnSpc>
                <a:spcPct val="140000"/>
              </a:lnSpc>
            </a:pPr>
            <a:endParaRPr lang="zh-CN" altLang="en-US" sz="1400" b="1" dirty="0">
              <a:latin typeface="宋体" panose="02010600030101010101" pitchFamily="2" charset="-122"/>
            </a:endParaRPr>
          </a:p>
        </p:txBody>
      </p:sp>
      <p:sp>
        <p:nvSpPr>
          <p:cNvPr id="32787" name="任意形状 59"/>
          <p:cNvSpPr>
            <a:spLocks noChangeAspect="1"/>
          </p:cNvSpPr>
          <p:nvPr>
            <p:custDataLst>
              <p:tags r:id="rId19"/>
            </p:custDataLst>
          </p:nvPr>
        </p:nvSpPr>
        <p:spPr>
          <a:xfrm>
            <a:off x="5445443" y="3034983"/>
            <a:ext cx="287337" cy="287337"/>
          </a:xfrm>
          <a:custGeom>
            <a:avLst/>
            <a:gdLst>
              <a:gd name="txL" fmla="*/ 0 w 504000"/>
              <a:gd name="txT" fmla="*/ 0 h 504000"/>
              <a:gd name="txR" fmla="*/ 504000 w 504000"/>
              <a:gd name="txB" fmla="*/ 504000 h 504000"/>
            </a:gdLst>
            <a:ahLst/>
            <a:cxnLst/>
            <a:rect l="txL" t="txT" r="txR" b="txB"/>
            <a:pathLst>
              <a:path w="504000" h="504000">
                <a:moveTo>
                  <a:pt x="456750" y="456750"/>
                </a:moveTo>
                <a:lnTo>
                  <a:pt x="472500" y="456750"/>
                </a:lnTo>
                <a:lnTo>
                  <a:pt x="472500" y="472500"/>
                </a:lnTo>
                <a:lnTo>
                  <a:pt x="456750" y="472500"/>
                </a:lnTo>
                <a:close/>
                <a:moveTo>
                  <a:pt x="425250" y="456750"/>
                </a:moveTo>
                <a:lnTo>
                  <a:pt x="441000" y="456750"/>
                </a:lnTo>
                <a:lnTo>
                  <a:pt x="441000" y="472500"/>
                </a:lnTo>
                <a:lnTo>
                  <a:pt x="425250" y="472500"/>
                </a:lnTo>
                <a:close/>
                <a:moveTo>
                  <a:pt x="393750" y="456750"/>
                </a:moveTo>
                <a:lnTo>
                  <a:pt x="409500" y="456750"/>
                </a:lnTo>
                <a:lnTo>
                  <a:pt x="409500" y="472500"/>
                </a:lnTo>
                <a:lnTo>
                  <a:pt x="393750" y="472500"/>
                </a:lnTo>
                <a:close/>
                <a:moveTo>
                  <a:pt x="362250" y="456750"/>
                </a:moveTo>
                <a:lnTo>
                  <a:pt x="378000" y="456750"/>
                </a:lnTo>
                <a:lnTo>
                  <a:pt x="378000" y="472500"/>
                </a:lnTo>
                <a:lnTo>
                  <a:pt x="362250" y="472500"/>
                </a:lnTo>
                <a:close/>
                <a:moveTo>
                  <a:pt x="330750" y="456750"/>
                </a:moveTo>
                <a:lnTo>
                  <a:pt x="346500" y="456750"/>
                </a:lnTo>
                <a:lnTo>
                  <a:pt x="346500" y="472500"/>
                </a:lnTo>
                <a:lnTo>
                  <a:pt x="330750" y="472500"/>
                </a:lnTo>
                <a:close/>
                <a:moveTo>
                  <a:pt x="299250" y="456750"/>
                </a:moveTo>
                <a:lnTo>
                  <a:pt x="315000" y="456750"/>
                </a:lnTo>
                <a:lnTo>
                  <a:pt x="315000" y="472500"/>
                </a:lnTo>
                <a:lnTo>
                  <a:pt x="299250" y="472500"/>
                </a:lnTo>
                <a:close/>
                <a:moveTo>
                  <a:pt x="267750" y="456750"/>
                </a:moveTo>
                <a:lnTo>
                  <a:pt x="283500" y="456750"/>
                </a:lnTo>
                <a:lnTo>
                  <a:pt x="283500" y="472500"/>
                </a:lnTo>
                <a:lnTo>
                  <a:pt x="267750" y="472500"/>
                </a:lnTo>
                <a:close/>
                <a:moveTo>
                  <a:pt x="236250" y="456750"/>
                </a:moveTo>
                <a:lnTo>
                  <a:pt x="252000" y="456750"/>
                </a:lnTo>
                <a:lnTo>
                  <a:pt x="252000" y="472500"/>
                </a:lnTo>
                <a:lnTo>
                  <a:pt x="236250" y="472500"/>
                </a:lnTo>
                <a:close/>
                <a:moveTo>
                  <a:pt x="204750" y="456750"/>
                </a:moveTo>
                <a:lnTo>
                  <a:pt x="220500" y="456750"/>
                </a:lnTo>
                <a:lnTo>
                  <a:pt x="220500" y="472500"/>
                </a:lnTo>
                <a:lnTo>
                  <a:pt x="204750" y="472500"/>
                </a:lnTo>
                <a:close/>
                <a:moveTo>
                  <a:pt x="173250" y="456750"/>
                </a:moveTo>
                <a:lnTo>
                  <a:pt x="189000" y="456750"/>
                </a:lnTo>
                <a:lnTo>
                  <a:pt x="189000" y="472500"/>
                </a:lnTo>
                <a:lnTo>
                  <a:pt x="173250" y="472500"/>
                </a:lnTo>
                <a:close/>
                <a:moveTo>
                  <a:pt x="141750" y="456750"/>
                </a:moveTo>
                <a:lnTo>
                  <a:pt x="157500" y="456750"/>
                </a:lnTo>
                <a:lnTo>
                  <a:pt x="157500" y="472500"/>
                </a:lnTo>
                <a:lnTo>
                  <a:pt x="141750" y="472500"/>
                </a:lnTo>
                <a:close/>
                <a:moveTo>
                  <a:pt x="110250" y="456750"/>
                </a:moveTo>
                <a:lnTo>
                  <a:pt x="126000" y="456750"/>
                </a:lnTo>
                <a:lnTo>
                  <a:pt x="126000" y="472500"/>
                </a:lnTo>
                <a:lnTo>
                  <a:pt x="110250" y="472500"/>
                </a:lnTo>
                <a:close/>
                <a:moveTo>
                  <a:pt x="95815" y="315000"/>
                </a:moveTo>
                <a:lnTo>
                  <a:pt x="158154" y="315000"/>
                </a:lnTo>
                <a:lnTo>
                  <a:pt x="158154" y="330750"/>
                </a:lnTo>
                <a:lnTo>
                  <a:pt x="95815" y="330750"/>
                </a:lnTo>
                <a:close/>
                <a:moveTo>
                  <a:pt x="78750" y="299250"/>
                </a:moveTo>
                <a:lnTo>
                  <a:pt x="78750" y="346500"/>
                </a:lnTo>
                <a:lnTo>
                  <a:pt x="173250" y="346500"/>
                </a:lnTo>
                <a:lnTo>
                  <a:pt x="173250" y="299250"/>
                </a:lnTo>
                <a:close/>
                <a:moveTo>
                  <a:pt x="78750" y="220500"/>
                </a:moveTo>
                <a:lnTo>
                  <a:pt x="78750" y="283500"/>
                </a:lnTo>
                <a:lnTo>
                  <a:pt x="189000" y="283500"/>
                </a:lnTo>
                <a:lnTo>
                  <a:pt x="189000" y="362250"/>
                </a:lnTo>
                <a:lnTo>
                  <a:pt x="78750" y="362250"/>
                </a:lnTo>
                <a:lnTo>
                  <a:pt x="78750" y="464625"/>
                </a:lnTo>
                <a:cubicBezTo>
                  <a:pt x="78759" y="473149"/>
                  <a:pt x="75989" y="481443"/>
                  <a:pt x="70859" y="488250"/>
                </a:cubicBezTo>
                <a:lnTo>
                  <a:pt x="464625" y="488250"/>
                </a:lnTo>
                <a:cubicBezTo>
                  <a:pt x="477667" y="488236"/>
                  <a:pt x="488236" y="477667"/>
                  <a:pt x="488250" y="464625"/>
                </a:cubicBezTo>
                <a:lnTo>
                  <a:pt x="488250" y="220500"/>
                </a:lnTo>
                <a:close/>
                <a:moveTo>
                  <a:pt x="15750" y="149625"/>
                </a:moveTo>
                <a:lnTo>
                  <a:pt x="15750" y="464625"/>
                </a:lnTo>
                <a:cubicBezTo>
                  <a:pt x="15750" y="477673"/>
                  <a:pt x="26327" y="488250"/>
                  <a:pt x="39375" y="488250"/>
                </a:cubicBezTo>
                <a:cubicBezTo>
                  <a:pt x="52423" y="488250"/>
                  <a:pt x="63000" y="477673"/>
                  <a:pt x="63000" y="464625"/>
                </a:cubicBezTo>
                <a:lnTo>
                  <a:pt x="63000" y="204750"/>
                </a:lnTo>
                <a:lnTo>
                  <a:pt x="126000" y="204750"/>
                </a:lnTo>
                <a:lnTo>
                  <a:pt x="126000" y="173250"/>
                </a:lnTo>
                <a:lnTo>
                  <a:pt x="112726" y="173250"/>
                </a:lnTo>
                <a:lnTo>
                  <a:pt x="95138" y="149625"/>
                </a:lnTo>
                <a:close/>
                <a:moveTo>
                  <a:pt x="234365" y="15750"/>
                </a:moveTo>
                <a:cubicBezTo>
                  <a:pt x="245807" y="28068"/>
                  <a:pt x="252000" y="47282"/>
                  <a:pt x="252000" y="72394"/>
                </a:cubicBezTo>
                <a:lnTo>
                  <a:pt x="252000" y="110058"/>
                </a:lnTo>
                <a:lnTo>
                  <a:pt x="241326" y="110058"/>
                </a:lnTo>
                <a:lnTo>
                  <a:pt x="303803" y="159534"/>
                </a:lnTo>
                <a:lnTo>
                  <a:pt x="358966" y="110058"/>
                </a:lnTo>
                <a:lnTo>
                  <a:pt x="346500" y="110058"/>
                </a:lnTo>
                <a:lnTo>
                  <a:pt x="346500" y="72382"/>
                </a:lnTo>
                <a:cubicBezTo>
                  <a:pt x="346466" y="41119"/>
                  <a:pt x="321131" y="15784"/>
                  <a:pt x="289868" y="15750"/>
                </a:cubicBezTo>
                <a:close/>
                <a:moveTo>
                  <a:pt x="115203" y="15750"/>
                </a:moveTo>
                <a:cubicBezTo>
                  <a:pt x="131989" y="29236"/>
                  <a:pt x="141753" y="49608"/>
                  <a:pt x="141750" y="71140"/>
                </a:cubicBezTo>
                <a:lnTo>
                  <a:pt x="141750" y="157500"/>
                </a:lnTo>
                <a:lnTo>
                  <a:pt x="142404" y="157500"/>
                </a:lnTo>
                <a:lnTo>
                  <a:pt x="142404" y="173250"/>
                </a:lnTo>
                <a:lnTo>
                  <a:pt x="141750" y="173250"/>
                </a:lnTo>
                <a:lnTo>
                  <a:pt x="141750" y="204750"/>
                </a:lnTo>
                <a:lnTo>
                  <a:pt x="441000" y="204750"/>
                </a:lnTo>
                <a:lnTo>
                  <a:pt x="441000" y="71140"/>
                </a:lnTo>
                <a:cubicBezTo>
                  <a:pt x="440966" y="40565"/>
                  <a:pt x="416189" y="15786"/>
                  <a:pt x="385614" y="15750"/>
                </a:cubicBezTo>
                <a:lnTo>
                  <a:pt x="334816" y="15750"/>
                </a:lnTo>
                <a:cubicBezTo>
                  <a:pt x="352135" y="29443"/>
                  <a:pt x="362240" y="50304"/>
                  <a:pt x="362250" y="72382"/>
                </a:cubicBezTo>
                <a:lnTo>
                  <a:pt x="362250" y="94308"/>
                </a:lnTo>
                <a:lnTo>
                  <a:pt x="400125" y="94308"/>
                </a:lnTo>
                <a:lnTo>
                  <a:pt x="304433" y="180122"/>
                </a:lnTo>
                <a:lnTo>
                  <a:pt x="196075" y="94308"/>
                </a:lnTo>
                <a:lnTo>
                  <a:pt x="236250" y="94308"/>
                </a:lnTo>
                <a:lnTo>
                  <a:pt x="236250" y="72394"/>
                </a:lnTo>
                <a:cubicBezTo>
                  <a:pt x="236250" y="46558"/>
                  <a:pt x="229159" y="15761"/>
                  <a:pt x="195368" y="15761"/>
                </a:cubicBezTo>
                <a:lnTo>
                  <a:pt x="195368" y="15750"/>
                </a:lnTo>
                <a:close/>
                <a:moveTo>
                  <a:pt x="66561" y="15750"/>
                </a:moveTo>
                <a:cubicBezTo>
                  <a:pt x="53013" y="15571"/>
                  <a:pt x="40078" y="21383"/>
                  <a:pt x="31215" y="31631"/>
                </a:cubicBezTo>
                <a:lnTo>
                  <a:pt x="109362" y="31631"/>
                </a:lnTo>
                <a:cubicBezTo>
                  <a:pt x="99034" y="21452"/>
                  <a:pt x="85115" y="15747"/>
                  <a:pt x="70614" y="15750"/>
                </a:cubicBezTo>
                <a:close/>
                <a:moveTo>
                  <a:pt x="66561" y="0"/>
                </a:moveTo>
                <a:lnTo>
                  <a:pt x="385614" y="0"/>
                </a:lnTo>
                <a:cubicBezTo>
                  <a:pt x="424883" y="47"/>
                  <a:pt x="456705" y="31871"/>
                  <a:pt x="456750" y="71140"/>
                </a:cubicBezTo>
                <a:lnTo>
                  <a:pt x="456750" y="204750"/>
                </a:lnTo>
                <a:lnTo>
                  <a:pt x="504000" y="204750"/>
                </a:lnTo>
                <a:lnTo>
                  <a:pt x="504000" y="464625"/>
                </a:lnTo>
                <a:cubicBezTo>
                  <a:pt x="503975" y="486361"/>
                  <a:pt x="486361" y="503975"/>
                  <a:pt x="464625" y="504000"/>
                </a:cubicBezTo>
                <a:lnTo>
                  <a:pt x="43966" y="504000"/>
                </a:lnTo>
                <a:lnTo>
                  <a:pt x="43966" y="503735"/>
                </a:lnTo>
                <a:cubicBezTo>
                  <a:pt x="42442" y="503913"/>
                  <a:pt x="40909" y="504001"/>
                  <a:pt x="39375" y="504000"/>
                </a:cubicBezTo>
                <a:cubicBezTo>
                  <a:pt x="17639" y="503975"/>
                  <a:pt x="26" y="486361"/>
                  <a:pt x="0" y="464625"/>
                </a:cubicBezTo>
                <a:lnTo>
                  <a:pt x="0" y="133875"/>
                </a:lnTo>
                <a:lnTo>
                  <a:pt x="103044" y="133875"/>
                </a:lnTo>
                <a:lnTo>
                  <a:pt x="120632" y="157500"/>
                </a:lnTo>
                <a:lnTo>
                  <a:pt x="126000" y="157500"/>
                </a:lnTo>
                <a:lnTo>
                  <a:pt x="126000" y="71140"/>
                </a:lnTo>
                <a:cubicBezTo>
                  <a:pt x="125991" y="62914"/>
                  <a:pt x="124135" y="54794"/>
                  <a:pt x="120570" y="47381"/>
                </a:cubicBezTo>
                <a:lnTo>
                  <a:pt x="2223" y="47381"/>
                </a:lnTo>
                <a:lnTo>
                  <a:pt x="9075" y="35557"/>
                </a:lnTo>
                <a:cubicBezTo>
                  <a:pt x="20027" y="13839"/>
                  <a:pt x="42238" y="101"/>
                  <a:pt x="66561" y="0"/>
                </a:cubicBezTo>
                <a:close/>
              </a:path>
            </a:pathLst>
          </a:custGeom>
          <a:solidFill>
            <a:srgbClr val="00BCD3"/>
          </a:solidFill>
          <a:ln w="7739">
            <a:noFill/>
          </a:ln>
        </p:spPr>
        <p:txBody>
          <a:bodyPr anchor="ctr" anchorCtr="0"/>
          <a:lstStyle/>
          <a:p>
            <a:pPr defTabSz="457200">
              <a:lnSpc>
                <a:spcPct val="140000"/>
              </a:lnSpc>
            </a:pPr>
            <a:endParaRPr lang="zh-CN" altLang="en-US" sz="1400" b="1" dirty="0">
              <a:latin typeface="宋体" panose="02010600030101010101" pitchFamily="2" charset="-122"/>
            </a:endParaRPr>
          </a:p>
        </p:txBody>
      </p:sp>
      <p:sp>
        <p:nvSpPr>
          <p:cNvPr id="32788" name="任意形状 60"/>
          <p:cNvSpPr>
            <a:spLocks noChangeAspect="1"/>
          </p:cNvSpPr>
          <p:nvPr>
            <p:custDataLst>
              <p:tags r:id="rId20"/>
            </p:custDataLst>
          </p:nvPr>
        </p:nvSpPr>
        <p:spPr>
          <a:xfrm>
            <a:off x="5427980" y="3955733"/>
            <a:ext cx="323850" cy="282575"/>
          </a:xfrm>
          <a:custGeom>
            <a:avLst/>
            <a:gdLst>
              <a:gd name="txL" fmla="*/ 0 w 504000"/>
              <a:gd name="txT" fmla="*/ 0 h 439946"/>
              <a:gd name="txR" fmla="*/ 504000 w 504000"/>
              <a:gd name="txB" fmla="*/ 439946 h 439946"/>
            </a:gdLst>
            <a:ahLst/>
            <a:cxnLst/>
            <a:rect l="txL" t="txT" r="txR" b="txB"/>
            <a:pathLst>
              <a:path w="504000" h="439946">
                <a:moveTo>
                  <a:pt x="283952" y="393789"/>
                </a:moveTo>
                <a:lnTo>
                  <a:pt x="283903" y="424196"/>
                </a:lnTo>
                <a:lnTo>
                  <a:pt x="346903" y="424196"/>
                </a:lnTo>
                <a:lnTo>
                  <a:pt x="346952" y="393789"/>
                </a:lnTo>
                <a:close/>
                <a:moveTo>
                  <a:pt x="141749" y="346011"/>
                </a:moveTo>
                <a:lnTo>
                  <a:pt x="141750" y="378039"/>
                </a:lnTo>
                <a:lnTo>
                  <a:pt x="488250" y="378039"/>
                </a:lnTo>
                <a:lnTo>
                  <a:pt x="488250" y="346812"/>
                </a:lnTo>
                <a:close/>
                <a:moveTo>
                  <a:pt x="252008" y="165406"/>
                </a:moveTo>
                <a:lnTo>
                  <a:pt x="252008" y="259906"/>
                </a:lnTo>
                <a:lnTo>
                  <a:pt x="315008" y="259906"/>
                </a:lnTo>
                <a:lnTo>
                  <a:pt x="315008" y="165406"/>
                </a:lnTo>
                <a:close/>
                <a:moveTo>
                  <a:pt x="212629" y="126031"/>
                </a:moveTo>
                <a:lnTo>
                  <a:pt x="212629" y="220531"/>
                </a:lnTo>
                <a:lnTo>
                  <a:pt x="236258" y="220531"/>
                </a:lnTo>
                <a:lnTo>
                  <a:pt x="236258" y="149656"/>
                </a:lnTo>
                <a:lnTo>
                  <a:pt x="275633" y="149656"/>
                </a:lnTo>
                <a:lnTo>
                  <a:pt x="275633" y="126031"/>
                </a:lnTo>
                <a:close/>
                <a:moveTo>
                  <a:pt x="309071" y="110250"/>
                </a:moveTo>
                <a:lnTo>
                  <a:pt x="488250" y="110250"/>
                </a:lnTo>
                <a:cubicBezTo>
                  <a:pt x="496944" y="110260"/>
                  <a:pt x="503990" y="117306"/>
                  <a:pt x="504000" y="126000"/>
                </a:cubicBezTo>
                <a:lnTo>
                  <a:pt x="504000" y="378039"/>
                </a:lnTo>
                <a:cubicBezTo>
                  <a:pt x="503990" y="386733"/>
                  <a:pt x="496944" y="393779"/>
                  <a:pt x="488250" y="393789"/>
                </a:cubicBezTo>
                <a:lnTo>
                  <a:pt x="362702" y="393789"/>
                </a:lnTo>
                <a:lnTo>
                  <a:pt x="362653" y="424196"/>
                </a:lnTo>
                <a:lnTo>
                  <a:pt x="393681" y="424196"/>
                </a:lnTo>
                <a:lnTo>
                  <a:pt x="393681" y="439946"/>
                </a:lnTo>
                <a:lnTo>
                  <a:pt x="236184" y="439946"/>
                </a:lnTo>
                <a:lnTo>
                  <a:pt x="236184" y="424196"/>
                </a:lnTo>
                <a:lnTo>
                  <a:pt x="268153" y="424196"/>
                </a:lnTo>
                <a:lnTo>
                  <a:pt x="268202" y="393789"/>
                </a:lnTo>
                <a:lnTo>
                  <a:pt x="141750" y="393789"/>
                </a:lnTo>
                <a:cubicBezTo>
                  <a:pt x="133055" y="393780"/>
                  <a:pt x="126009" y="386733"/>
                  <a:pt x="126000" y="378039"/>
                </a:cubicBezTo>
                <a:lnTo>
                  <a:pt x="125996" y="126000"/>
                </a:lnTo>
                <a:lnTo>
                  <a:pt x="141746" y="126000"/>
                </a:lnTo>
                <a:lnTo>
                  <a:pt x="141749" y="330261"/>
                </a:lnTo>
                <a:lnTo>
                  <a:pt x="488250" y="331062"/>
                </a:lnTo>
                <a:lnTo>
                  <a:pt x="488250" y="126000"/>
                </a:lnTo>
                <a:lnTo>
                  <a:pt x="309071" y="126000"/>
                </a:lnTo>
                <a:close/>
                <a:moveTo>
                  <a:pt x="173254" y="86656"/>
                </a:moveTo>
                <a:lnTo>
                  <a:pt x="173254" y="181156"/>
                </a:lnTo>
                <a:lnTo>
                  <a:pt x="196879" y="181156"/>
                </a:lnTo>
                <a:lnTo>
                  <a:pt x="196879" y="110281"/>
                </a:lnTo>
                <a:lnTo>
                  <a:pt x="236254" y="110281"/>
                </a:lnTo>
                <a:lnTo>
                  <a:pt x="236254" y="86656"/>
                </a:lnTo>
                <a:close/>
                <a:moveTo>
                  <a:pt x="157504" y="70906"/>
                </a:moveTo>
                <a:lnTo>
                  <a:pt x="252004" y="70906"/>
                </a:lnTo>
                <a:lnTo>
                  <a:pt x="252004" y="110281"/>
                </a:lnTo>
                <a:lnTo>
                  <a:pt x="291383" y="110281"/>
                </a:lnTo>
                <a:lnTo>
                  <a:pt x="291383" y="149656"/>
                </a:lnTo>
                <a:lnTo>
                  <a:pt x="330758" y="149656"/>
                </a:lnTo>
                <a:lnTo>
                  <a:pt x="330758" y="275656"/>
                </a:lnTo>
                <a:lnTo>
                  <a:pt x="236258" y="275656"/>
                </a:lnTo>
                <a:lnTo>
                  <a:pt x="236258" y="236281"/>
                </a:lnTo>
                <a:lnTo>
                  <a:pt x="196879" y="236281"/>
                </a:lnTo>
                <a:lnTo>
                  <a:pt x="196879" y="196906"/>
                </a:lnTo>
                <a:lnTo>
                  <a:pt x="157504" y="196906"/>
                </a:lnTo>
                <a:close/>
                <a:moveTo>
                  <a:pt x="15750" y="0"/>
                </a:moveTo>
                <a:lnTo>
                  <a:pt x="362250" y="0"/>
                </a:lnTo>
                <a:cubicBezTo>
                  <a:pt x="370944" y="10"/>
                  <a:pt x="377990" y="7056"/>
                  <a:pt x="378000" y="15750"/>
                </a:cubicBezTo>
                <a:lnTo>
                  <a:pt x="378000" y="92843"/>
                </a:lnTo>
                <a:lnTo>
                  <a:pt x="362250" y="92843"/>
                </a:lnTo>
                <a:lnTo>
                  <a:pt x="362250" y="15750"/>
                </a:lnTo>
                <a:lnTo>
                  <a:pt x="15750" y="15750"/>
                </a:lnTo>
                <a:lnTo>
                  <a:pt x="15750" y="220604"/>
                </a:lnTo>
                <a:lnTo>
                  <a:pt x="110250" y="220604"/>
                </a:lnTo>
                <a:lnTo>
                  <a:pt x="110250" y="236354"/>
                </a:lnTo>
                <a:lnTo>
                  <a:pt x="15750" y="236354"/>
                </a:lnTo>
                <a:lnTo>
                  <a:pt x="15750" y="267789"/>
                </a:lnTo>
                <a:lnTo>
                  <a:pt x="110250" y="267789"/>
                </a:lnTo>
                <a:lnTo>
                  <a:pt x="110250" y="283539"/>
                </a:lnTo>
                <a:lnTo>
                  <a:pt x="15750" y="283539"/>
                </a:lnTo>
                <a:cubicBezTo>
                  <a:pt x="7055" y="283530"/>
                  <a:pt x="9" y="276483"/>
                  <a:pt x="0" y="267789"/>
                </a:cubicBezTo>
                <a:lnTo>
                  <a:pt x="0" y="15750"/>
                </a:lnTo>
                <a:cubicBezTo>
                  <a:pt x="9" y="7055"/>
                  <a:pt x="7055" y="9"/>
                  <a:pt x="15750" y="0"/>
                </a:cubicBezTo>
                <a:close/>
              </a:path>
            </a:pathLst>
          </a:custGeom>
          <a:solidFill>
            <a:srgbClr val="2196F3"/>
          </a:solidFill>
          <a:ln w="7739">
            <a:noFill/>
          </a:ln>
        </p:spPr>
        <p:txBody>
          <a:bodyPr anchor="ctr" anchorCtr="0"/>
          <a:lstStyle/>
          <a:p>
            <a:pPr defTabSz="457200">
              <a:lnSpc>
                <a:spcPct val="140000"/>
              </a:lnSpc>
            </a:pPr>
            <a:endParaRPr lang="zh-CN" altLang="en-US" sz="1400" b="1" dirty="0">
              <a:latin typeface="宋体" panose="02010600030101010101" pitchFamily="2" charset="-122"/>
            </a:endParaRPr>
          </a:p>
        </p:txBody>
      </p:sp>
      <p:sp>
        <p:nvSpPr>
          <p:cNvPr id="62" name="任意形状 61"/>
          <p:cNvSpPr>
            <a:spLocks noChangeAspect="1"/>
          </p:cNvSpPr>
          <p:nvPr>
            <p:custDataLst>
              <p:tags r:id="rId21"/>
            </p:custDataLst>
          </p:nvPr>
        </p:nvSpPr>
        <p:spPr>
          <a:xfrm>
            <a:off x="5445443" y="4849495"/>
            <a:ext cx="287338" cy="330200"/>
          </a:xfrm>
          <a:custGeom>
            <a:avLst/>
            <a:gdLst>
              <a:gd name="connsiteX0" fmla="*/ 303624 w 532209"/>
              <a:gd name="connsiteY0" fmla="*/ 551980 h 609134"/>
              <a:gd name="connsiteX1" fmla="*/ 322674 w 532209"/>
              <a:gd name="connsiteY1" fmla="*/ 551980 h 609134"/>
              <a:gd name="connsiteX2" fmla="*/ 322674 w 532209"/>
              <a:gd name="connsiteY2" fmla="*/ 571030 h 609134"/>
              <a:gd name="connsiteX3" fmla="*/ 303624 w 532209"/>
              <a:gd name="connsiteY3" fmla="*/ 571030 h 609134"/>
              <a:gd name="connsiteX4" fmla="*/ 208374 w 532209"/>
              <a:gd name="connsiteY4" fmla="*/ 551980 h 609134"/>
              <a:gd name="connsiteX5" fmla="*/ 227424 w 532209"/>
              <a:gd name="connsiteY5" fmla="*/ 551980 h 609134"/>
              <a:gd name="connsiteX6" fmla="*/ 227424 w 532209"/>
              <a:gd name="connsiteY6" fmla="*/ 571030 h 609134"/>
              <a:gd name="connsiteX7" fmla="*/ 208374 w 532209"/>
              <a:gd name="connsiteY7" fmla="*/ 571030 h 609134"/>
              <a:gd name="connsiteX8" fmla="*/ 170274 w 532209"/>
              <a:gd name="connsiteY8" fmla="*/ 551980 h 609134"/>
              <a:gd name="connsiteX9" fmla="*/ 189324 w 532209"/>
              <a:gd name="connsiteY9" fmla="*/ 551980 h 609134"/>
              <a:gd name="connsiteX10" fmla="*/ 189324 w 532209"/>
              <a:gd name="connsiteY10" fmla="*/ 571030 h 609134"/>
              <a:gd name="connsiteX11" fmla="*/ 170274 w 532209"/>
              <a:gd name="connsiteY11" fmla="*/ 571030 h 609134"/>
              <a:gd name="connsiteX12" fmla="*/ 132174 w 532209"/>
              <a:gd name="connsiteY12" fmla="*/ 551980 h 609134"/>
              <a:gd name="connsiteX13" fmla="*/ 151224 w 532209"/>
              <a:gd name="connsiteY13" fmla="*/ 551980 h 609134"/>
              <a:gd name="connsiteX14" fmla="*/ 151224 w 532209"/>
              <a:gd name="connsiteY14" fmla="*/ 571030 h 609134"/>
              <a:gd name="connsiteX15" fmla="*/ 132174 w 532209"/>
              <a:gd name="connsiteY15" fmla="*/ 571030 h 609134"/>
              <a:gd name="connsiteX16" fmla="*/ 94074 w 532209"/>
              <a:gd name="connsiteY16" fmla="*/ 551980 h 609134"/>
              <a:gd name="connsiteX17" fmla="*/ 113124 w 532209"/>
              <a:gd name="connsiteY17" fmla="*/ 551980 h 609134"/>
              <a:gd name="connsiteX18" fmla="*/ 113124 w 532209"/>
              <a:gd name="connsiteY18" fmla="*/ 571030 h 609134"/>
              <a:gd name="connsiteX19" fmla="*/ 94074 w 532209"/>
              <a:gd name="connsiteY19" fmla="*/ 571030 h 609134"/>
              <a:gd name="connsiteX20" fmla="*/ 55974 w 532209"/>
              <a:gd name="connsiteY20" fmla="*/ 551980 h 609134"/>
              <a:gd name="connsiteX21" fmla="*/ 75024 w 532209"/>
              <a:gd name="connsiteY21" fmla="*/ 551980 h 609134"/>
              <a:gd name="connsiteX22" fmla="*/ 75024 w 532209"/>
              <a:gd name="connsiteY22" fmla="*/ 571030 h 609134"/>
              <a:gd name="connsiteX23" fmla="*/ 55974 w 532209"/>
              <a:gd name="connsiteY23" fmla="*/ 571030 h 609134"/>
              <a:gd name="connsiteX24" fmla="*/ 303624 w 532209"/>
              <a:gd name="connsiteY24" fmla="*/ 513880 h 609134"/>
              <a:gd name="connsiteX25" fmla="*/ 322674 w 532209"/>
              <a:gd name="connsiteY25" fmla="*/ 513880 h 609134"/>
              <a:gd name="connsiteX26" fmla="*/ 322674 w 532209"/>
              <a:gd name="connsiteY26" fmla="*/ 532930 h 609134"/>
              <a:gd name="connsiteX27" fmla="*/ 303624 w 532209"/>
              <a:gd name="connsiteY27" fmla="*/ 532930 h 609134"/>
              <a:gd name="connsiteX28" fmla="*/ 208374 w 532209"/>
              <a:gd name="connsiteY28" fmla="*/ 513880 h 609134"/>
              <a:gd name="connsiteX29" fmla="*/ 227424 w 532209"/>
              <a:gd name="connsiteY29" fmla="*/ 513880 h 609134"/>
              <a:gd name="connsiteX30" fmla="*/ 227424 w 532209"/>
              <a:gd name="connsiteY30" fmla="*/ 532930 h 609134"/>
              <a:gd name="connsiteX31" fmla="*/ 208374 w 532209"/>
              <a:gd name="connsiteY31" fmla="*/ 532930 h 609134"/>
              <a:gd name="connsiteX32" fmla="*/ 170274 w 532209"/>
              <a:gd name="connsiteY32" fmla="*/ 513880 h 609134"/>
              <a:gd name="connsiteX33" fmla="*/ 189324 w 532209"/>
              <a:gd name="connsiteY33" fmla="*/ 513880 h 609134"/>
              <a:gd name="connsiteX34" fmla="*/ 189324 w 532209"/>
              <a:gd name="connsiteY34" fmla="*/ 532930 h 609134"/>
              <a:gd name="connsiteX35" fmla="*/ 170274 w 532209"/>
              <a:gd name="connsiteY35" fmla="*/ 532930 h 609134"/>
              <a:gd name="connsiteX36" fmla="*/ 132174 w 532209"/>
              <a:gd name="connsiteY36" fmla="*/ 513880 h 609134"/>
              <a:gd name="connsiteX37" fmla="*/ 151224 w 532209"/>
              <a:gd name="connsiteY37" fmla="*/ 513880 h 609134"/>
              <a:gd name="connsiteX38" fmla="*/ 151224 w 532209"/>
              <a:gd name="connsiteY38" fmla="*/ 532930 h 609134"/>
              <a:gd name="connsiteX39" fmla="*/ 132174 w 532209"/>
              <a:gd name="connsiteY39" fmla="*/ 532930 h 609134"/>
              <a:gd name="connsiteX40" fmla="*/ 94074 w 532209"/>
              <a:gd name="connsiteY40" fmla="*/ 513880 h 609134"/>
              <a:gd name="connsiteX41" fmla="*/ 113124 w 532209"/>
              <a:gd name="connsiteY41" fmla="*/ 513880 h 609134"/>
              <a:gd name="connsiteX42" fmla="*/ 113124 w 532209"/>
              <a:gd name="connsiteY42" fmla="*/ 532930 h 609134"/>
              <a:gd name="connsiteX43" fmla="*/ 94074 w 532209"/>
              <a:gd name="connsiteY43" fmla="*/ 532930 h 609134"/>
              <a:gd name="connsiteX44" fmla="*/ 55974 w 532209"/>
              <a:gd name="connsiteY44" fmla="*/ 513880 h 609134"/>
              <a:gd name="connsiteX45" fmla="*/ 75024 w 532209"/>
              <a:gd name="connsiteY45" fmla="*/ 513880 h 609134"/>
              <a:gd name="connsiteX46" fmla="*/ 75024 w 532209"/>
              <a:gd name="connsiteY46" fmla="*/ 532930 h 609134"/>
              <a:gd name="connsiteX47" fmla="*/ 55974 w 532209"/>
              <a:gd name="connsiteY47" fmla="*/ 532930 h 609134"/>
              <a:gd name="connsiteX48" fmla="*/ 460925 w 532209"/>
              <a:gd name="connsiteY48" fmla="*/ 505936 h 609134"/>
              <a:gd name="connsiteX49" fmla="*/ 450256 w 532209"/>
              <a:gd name="connsiteY49" fmla="*/ 516605 h 609134"/>
              <a:gd name="connsiteX50" fmla="*/ 450256 w 532209"/>
              <a:gd name="connsiteY50" fmla="*/ 569881 h 609134"/>
              <a:gd name="connsiteX51" fmla="*/ 460925 w 532209"/>
              <a:gd name="connsiteY51" fmla="*/ 580550 h 609134"/>
              <a:gd name="connsiteX52" fmla="*/ 484035 w 532209"/>
              <a:gd name="connsiteY52" fmla="*/ 580550 h 609134"/>
              <a:gd name="connsiteX53" fmla="*/ 494705 w 532209"/>
              <a:gd name="connsiteY53" fmla="*/ 569881 h 609134"/>
              <a:gd name="connsiteX54" fmla="*/ 494705 w 532209"/>
              <a:gd name="connsiteY54" fmla="*/ 516605 h 609134"/>
              <a:gd name="connsiteX55" fmla="*/ 484035 w 532209"/>
              <a:gd name="connsiteY55" fmla="*/ 505936 h 609134"/>
              <a:gd name="connsiteX56" fmla="*/ 460925 w 532209"/>
              <a:gd name="connsiteY56" fmla="*/ 486886 h 609134"/>
              <a:gd name="connsiteX57" fmla="*/ 484035 w 532209"/>
              <a:gd name="connsiteY57" fmla="*/ 486886 h 609134"/>
              <a:gd name="connsiteX58" fmla="*/ 513755 w 532209"/>
              <a:gd name="connsiteY58" fmla="*/ 516605 h 609134"/>
              <a:gd name="connsiteX59" fmla="*/ 513755 w 532209"/>
              <a:gd name="connsiteY59" fmla="*/ 569881 h 609134"/>
              <a:gd name="connsiteX60" fmla="*/ 484035 w 532209"/>
              <a:gd name="connsiteY60" fmla="*/ 599600 h 609134"/>
              <a:gd name="connsiteX61" fmla="*/ 460925 w 532209"/>
              <a:gd name="connsiteY61" fmla="*/ 599600 h 609134"/>
              <a:gd name="connsiteX62" fmla="*/ 431206 w 532209"/>
              <a:gd name="connsiteY62" fmla="*/ 569881 h 609134"/>
              <a:gd name="connsiteX63" fmla="*/ 431206 w 532209"/>
              <a:gd name="connsiteY63" fmla="*/ 516605 h 609134"/>
              <a:gd name="connsiteX64" fmla="*/ 460925 w 532209"/>
              <a:gd name="connsiteY64" fmla="*/ 486886 h 609134"/>
              <a:gd name="connsiteX65" fmla="*/ 294861 w 532209"/>
              <a:gd name="connsiteY65" fmla="*/ 475784 h 609134"/>
              <a:gd name="connsiteX66" fmla="*/ 361355 w 532209"/>
              <a:gd name="connsiteY66" fmla="*/ 475784 h 609134"/>
              <a:gd name="connsiteX67" fmla="*/ 361355 w 532209"/>
              <a:gd name="connsiteY67" fmla="*/ 609134 h 609134"/>
              <a:gd name="connsiteX68" fmla="*/ 296442 w 532209"/>
              <a:gd name="connsiteY68" fmla="*/ 609134 h 609134"/>
              <a:gd name="connsiteX69" fmla="*/ 296442 w 532209"/>
              <a:gd name="connsiteY69" fmla="*/ 590084 h 609134"/>
              <a:gd name="connsiteX70" fmla="*/ 342305 w 532209"/>
              <a:gd name="connsiteY70" fmla="*/ 590084 h 609134"/>
              <a:gd name="connsiteX71" fmla="*/ 342305 w 532209"/>
              <a:gd name="connsiteY71" fmla="*/ 494834 h 609134"/>
              <a:gd name="connsiteX72" fmla="*/ 294861 w 532209"/>
              <a:gd name="connsiteY72" fmla="*/ 494834 h 609134"/>
              <a:gd name="connsiteX73" fmla="*/ 18455 w 532209"/>
              <a:gd name="connsiteY73" fmla="*/ 475784 h 609134"/>
              <a:gd name="connsiteX74" fmla="*/ 236911 w 532209"/>
              <a:gd name="connsiteY74" fmla="*/ 475784 h 609134"/>
              <a:gd name="connsiteX75" fmla="*/ 236911 w 532209"/>
              <a:gd name="connsiteY75" fmla="*/ 494834 h 609134"/>
              <a:gd name="connsiteX76" fmla="*/ 37505 w 532209"/>
              <a:gd name="connsiteY76" fmla="*/ 494834 h 609134"/>
              <a:gd name="connsiteX77" fmla="*/ 37505 w 532209"/>
              <a:gd name="connsiteY77" fmla="*/ 590084 h 609134"/>
              <a:gd name="connsiteX78" fmla="*/ 237711 w 532209"/>
              <a:gd name="connsiteY78" fmla="*/ 590084 h 609134"/>
              <a:gd name="connsiteX79" fmla="*/ 237711 w 532209"/>
              <a:gd name="connsiteY79" fmla="*/ 609134 h 609134"/>
              <a:gd name="connsiteX80" fmla="*/ 18455 w 532209"/>
              <a:gd name="connsiteY80" fmla="*/ 609134 h 609134"/>
              <a:gd name="connsiteX81" fmla="*/ 208895 w 532209"/>
              <a:gd name="connsiteY81" fmla="*/ 285875 h 609134"/>
              <a:gd name="connsiteX82" fmla="*/ 266031 w 532209"/>
              <a:gd name="connsiteY82" fmla="*/ 341834 h 609134"/>
              <a:gd name="connsiteX83" fmla="*/ 323167 w 532209"/>
              <a:gd name="connsiteY83" fmla="*/ 285875 h 609134"/>
              <a:gd name="connsiteX84" fmla="*/ 218406 w 532209"/>
              <a:gd name="connsiteY84" fmla="*/ 209377 h 609134"/>
              <a:gd name="connsiteX85" fmla="*/ 237456 w 532209"/>
              <a:gd name="connsiteY85" fmla="*/ 209377 h 609134"/>
              <a:gd name="connsiteX86" fmla="*/ 237456 w 532209"/>
              <a:gd name="connsiteY86" fmla="*/ 266825 h 609134"/>
              <a:gd name="connsiteX87" fmla="*/ 294606 w 532209"/>
              <a:gd name="connsiteY87" fmla="*/ 266825 h 609134"/>
              <a:gd name="connsiteX88" fmla="*/ 294606 w 532209"/>
              <a:gd name="connsiteY88" fmla="*/ 209377 h 609134"/>
              <a:gd name="connsiteX89" fmla="*/ 313656 w 532209"/>
              <a:gd name="connsiteY89" fmla="*/ 209377 h 609134"/>
              <a:gd name="connsiteX90" fmla="*/ 313656 w 532209"/>
              <a:gd name="connsiteY90" fmla="*/ 266825 h 609134"/>
              <a:gd name="connsiteX91" fmla="*/ 342231 w 532209"/>
              <a:gd name="connsiteY91" fmla="*/ 266825 h 609134"/>
              <a:gd name="connsiteX92" fmla="*/ 342231 w 532209"/>
              <a:gd name="connsiteY92" fmla="*/ 284684 h 609134"/>
              <a:gd name="connsiteX93" fmla="*/ 275630 w 532209"/>
              <a:gd name="connsiteY93" fmla="*/ 360211 h 609134"/>
              <a:gd name="connsiteX94" fmla="*/ 275630 w 532209"/>
              <a:gd name="connsiteY94" fmla="*/ 609129 h 609134"/>
              <a:gd name="connsiteX95" fmla="*/ 256580 w 532209"/>
              <a:gd name="connsiteY95" fmla="*/ 609129 h 609134"/>
              <a:gd name="connsiteX96" fmla="*/ 256580 w 532209"/>
              <a:gd name="connsiteY96" fmla="*/ 360234 h 609134"/>
              <a:gd name="connsiteX97" fmla="*/ 189831 w 532209"/>
              <a:gd name="connsiteY97" fmla="*/ 284684 h 609134"/>
              <a:gd name="connsiteX98" fmla="*/ 189831 w 532209"/>
              <a:gd name="connsiteY98" fmla="*/ 266825 h 609134"/>
              <a:gd name="connsiteX99" fmla="*/ 218406 w 532209"/>
              <a:gd name="connsiteY99" fmla="*/ 266825 h 609134"/>
              <a:gd name="connsiteX100" fmla="*/ 304131 w 532209"/>
              <a:gd name="connsiteY100" fmla="*/ 152483 h 609134"/>
              <a:gd name="connsiteX101" fmla="*/ 294606 w 532209"/>
              <a:gd name="connsiteY101" fmla="*/ 162008 h 609134"/>
              <a:gd name="connsiteX102" fmla="*/ 304131 w 532209"/>
              <a:gd name="connsiteY102" fmla="*/ 171533 h 609134"/>
              <a:gd name="connsiteX103" fmla="*/ 313656 w 532209"/>
              <a:gd name="connsiteY103" fmla="*/ 162008 h 609134"/>
              <a:gd name="connsiteX104" fmla="*/ 304131 w 532209"/>
              <a:gd name="connsiteY104" fmla="*/ 152483 h 609134"/>
              <a:gd name="connsiteX105" fmla="*/ 227931 w 532209"/>
              <a:gd name="connsiteY105" fmla="*/ 152483 h 609134"/>
              <a:gd name="connsiteX106" fmla="*/ 218406 w 532209"/>
              <a:gd name="connsiteY106" fmla="*/ 162008 h 609134"/>
              <a:gd name="connsiteX107" fmla="*/ 227931 w 532209"/>
              <a:gd name="connsiteY107" fmla="*/ 171533 h 609134"/>
              <a:gd name="connsiteX108" fmla="*/ 237456 w 532209"/>
              <a:gd name="connsiteY108" fmla="*/ 162008 h 609134"/>
              <a:gd name="connsiteX109" fmla="*/ 227931 w 532209"/>
              <a:gd name="connsiteY109" fmla="*/ 152483 h 609134"/>
              <a:gd name="connsiteX110" fmla="*/ 304131 w 532209"/>
              <a:gd name="connsiteY110" fmla="*/ 133433 h 609134"/>
              <a:gd name="connsiteX111" fmla="*/ 332706 w 532209"/>
              <a:gd name="connsiteY111" fmla="*/ 162008 h 609134"/>
              <a:gd name="connsiteX112" fmla="*/ 304131 w 532209"/>
              <a:gd name="connsiteY112" fmla="*/ 190583 h 609134"/>
              <a:gd name="connsiteX113" fmla="*/ 275556 w 532209"/>
              <a:gd name="connsiteY113" fmla="*/ 162008 h 609134"/>
              <a:gd name="connsiteX114" fmla="*/ 304131 w 532209"/>
              <a:gd name="connsiteY114" fmla="*/ 133433 h 609134"/>
              <a:gd name="connsiteX115" fmla="*/ 227931 w 532209"/>
              <a:gd name="connsiteY115" fmla="*/ 133433 h 609134"/>
              <a:gd name="connsiteX116" fmla="*/ 256506 w 532209"/>
              <a:gd name="connsiteY116" fmla="*/ 162008 h 609134"/>
              <a:gd name="connsiteX117" fmla="*/ 227931 w 532209"/>
              <a:gd name="connsiteY117" fmla="*/ 190583 h 609134"/>
              <a:gd name="connsiteX118" fmla="*/ 199356 w 532209"/>
              <a:gd name="connsiteY118" fmla="*/ 162008 h 609134"/>
              <a:gd name="connsiteX119" fmla="*/ 227931 w 532209"/>
              <a:gd name="connsiteY119" fmla="*/ 133433 h 609134"/>
              <a:gd name="connsiteX120" fmla="*/ 437555 w 532209"/>
              <a:gd name="connsiteY120" fmla="*/ 75730 h 609134"/>
              <a:gd name="connsiteX121" fmla="*/ 437555 w 532209"/>
              <a:gd name="connsiteY121" fmla="*/ 323380 h 609134"/>
              <a:gd name="connsiteX122" fmla="*/ 513159 w 532209"/>
              <a:gd name="connsiteY122" fmla="*/ 323380 h 609134"/>
              <a:gd name="connsiteX123" fmla="*/ 513159 w 532209"/>
              <a:gd name="connsiteY123" fmla="*/ 85255 h 609134"/>
              <a:gd name="connsiteX124" fmla="*/ 503634 w 532209"/>
              <a:gd name="connsiteY124" fmla="*/ 75730 h 609134"/>
              <a:gd name="connsiteX125" fmla="*/ 28575 w 532209"/>
              <a:gd name="connsiteY125" fmla="*/ 75730 h 609134"/>
              <a:gd name="connsiteX126" fmla="*/ 19050 w 532209"/>
              <a:gd name="connsiteY126" fmla="*/ 85255 h 609134"/>
              <a:gd name="connsiteX127" fmla="*/ 19050 w 532209"/>
              <a:gd name="connsiteY127" fmla="*/ 323380 h 609134"/>
              <a:gd name="connsiteX128" fmla="*/ 94655 w 532209"/>
              <a:gd name="connsiteY128" fmla="*/ 323380 h 609134"/>
              <a:gd name="connsiteX129" fmla="*/ 94655 w 532209"/>
              <a:gd name="connsiteY129" fmla="*/ 75730 h 609134"/>
              <a:gd name="connsiteX130" fmla="*/ 266032 w 532209"/>
              <a:gd name="connsiteY130" fmla="*/ 57232 h 609134"/>
              <a:gd name="connsiteX131" fmla="*/ 370806 w 532209"/>
              <a:gd name="connsiteY131" fmla="*/ 162008 h 609134"/>
              <a:gd name="connsiteX132" fmla="*/ 344115 w 532209"/>
              <a:gd name="connsiteY132" fmla="*/ 231874 h 609134"/>
              <a:gd name="connsiteX133" fmla="*/ 329920 w 532209"/>
              <a:gd name="connsiteY133" fmla="*/ 219167 h 609134"/>
              <a:gd name="connsiteX134" fmla="*/ 328968 w 532209"/>
              <a:gd name="connsiteY134" fmla="*/ 103807 h 609134"/>
              <a:gd name="connsiteX135" fmla="*/ 207828 w 532209"/>
              <a:gd name="connsiteY135" fmla="*/ 99074 h 609134"/>
              <a:gd name="connsiteX136" fmla="*/ 203095 w 532209"/>
              <a:gd name="connsiteY136" fmla="*/ 220214 h 609134"/>
              <a:gd name="connsiteX137" fmla="*/ 189115 w 532209"/>
              <a:gd name="connsiteY137" fmla="*/ 233153 h 609134"/>
              <a:gd name="connsiteX138" fmla="*/ 161256 w 532209"/>
              <a:gd name="connsiteY138" fmla="*/ 162006 h 609134"/>
              <a:gd name="connsiteX139" fmla="*/ 266032 w 532209"/>
              <a:gd name="connsiteY139" fmla="*/ 57232 h 609134"/>
              <a:gd name="connsiteX140" fmla="*/ 94655 w 532209"/>
              <a:gd name="connsiteY140" fmla="*/ 0 h 609134"/>
              <a:gd name="connsiteX141" fmla="*/ 437555 w 532209"/>
              <a:gd name="connsiteY141" fmla="*/ 0 h 609134"/>
              <a:gd name="connsiteX142" fmla="*/ 437555 w 532209"/>
              <a:gd name="connsiteY142" fmla="*/ 56680 h 609134"/>
              <a:gd name="connsiteX143" fmla="*/ 503634 w 532209"/>
              <a:gd name="connsiteY143" fmla="*/ 56680 h 609134"/>
              <a:gd name="connsiteX144" fmla="*/ 532209 w 532209"/>
              <a:gd name="connsiteY144" fmla="*/ 85255 h 609134"/>
              <a:gd name="connsiteX145" fmla="*/ 532209 w 532209"/>
              <a:gd name="connsiteY145" fmla="*/ 371224 h 609134"/>
              <a:gd name="connsiteX146" fmla="*/ 503634 w 532209"/>
              <a:gd name="connsiteY146" fmla="*/ 399799 h 609134"/>
              <a:gd name="connsiteX147" fmla="*/ 333375 w 532209"/>
              <a:gd name="connsiteY147" fmla="*/ 399799 h 609134"/>
              <a:gd name="connsiteX148" fmla="*/ 333375 w 532209"/>
              <a:gd name="connsiteY148" fmla="*/ 438275 h 609134"/>
              <a:gd name="connsiteX149" fmla="*/ 369689 w 532209"/>
              <a:gd name="connsiteY149" fmla="*/ 438275 h 609134"/>
              <a:gd name="connsiteX150" fmla="*/ 369689 w 532209"/>
              <a:gd name="connsiteY150" fmla="*/ 457325 h 609134"/>
              <a:gd name="connsiteX151" fmla="*/ 295275 w 532209"/>
              <a:gd name="connsiteY151" fmla="*/ 457325 h 609134"/>
              <a:gd name="connsiteX152" fmla="*/ 295275 w 532209"/>
              <a:gd name="connsiteY152" fmla="*/ 438275 h 609134"/>
              <a:gd name="connsiteX153" fmla="*/ 314325 w 532209"/>
              <a:gd name="connsiteY153" fmla="*/ 438275 h 609134"/>
              <a:gd name="connsiteX154" fmla="*/ 314325 w 532209"/>
              <a:gd name="connsiteY154" fmla="*/ 399580 h 609134"/>
              <a:gd name="connsiteX155" fmla="*/ 295275 w 532209"/>
              <a:gd name="connsiteY155" fmla="*/ 399580 h 609134"/>
              <a:gd name="connsiteX156" fmla="*/ 295275 w 532209"/>
              <a:gd name="connsiteY156" fmla="*/ 380530 h 609134"/>
              <a:gd name="connsiteX157" fmla="*/ 341114 w 532209"/>
              <a:gd name="connsiteY157" fmla="*/ 380530 h 609134"/>
              <a:gd name="connsiteX158" fmla="*/ 341114 w 532209"/>
              <a:gd name="connsiteY158" fmla="*/ 380749 h 609134"/>
              <a:gd name="connsiteX159" fmla="*/ 503634 w 532209"/>
              <a:gd name="connsiteY159" fmla="*/ 380749 h 609134"/>
              <a:gd name="connsiteX160" fmla="*/ 513159 w 532209"/>
              <a:gd name="connsiteY160" fmla="*/ 371224 h 609134"/>
              <a:gd name="connsiteX161" fmla="*/ 513159 w 532209"/>
              <a:gd name="connsiteY161" fmla="*/ 342430 h 609134"/>
              <a:gd name="connsiteX162" fmla="*/ 363792 w 532209"/>
              <a:gd name="connsiteY162" fmla="*/ 342430 h 609134"/>
              <a:gd name="connsiteX163" fmla="*/ 363792 w 532209"/>
              <a:gd name="connsiteY163" fmla="*/ 323380 h 609134"/>
              <a:gd name="connsiteX164" fmla="*/ 418505 w 532209"/>
              <a:gd name="connsiteY164" fmla="*/ 323380 h 609134"/>
              <a:gd name="connsiteX165" fmla="*/ 418505 w 532209"/>
              <a:gd name="connsiteY165" fmla="*/ 19050 h 609134"/>
              <a:gd name="connsiteX166" fmla="*/ 113705 w 532209"/>
              <a:gd name="connsiteY166" fmla="*/ 19050 h 609134"/>
              <a:gd name="connsiteX167" fmla="*/ 113705 w 532209"/>
              <a:gd name="connsiteY167" fmla="*/ 323380 h 609134"/>
              <a:gd name="connsiteX168" fmla="*/ 172050 w 532209"/>
              <a:gd name="connsiteY168" fmla="*/ 323380 h 609134"/>
              <a:gd name="connsiteX169" fmla="*/ 172050 w 532209"/>
              <a:gd name="connsiteY169" fmla="*/ 342430 h 609134"/>
              <a:gd name="connsiteX170" fmla="*/ 19050 w 532209"/>
              <a:gd name="connsiteY170" fmla="*/ 342430 h 609134"/>
              <a:gd name="connsiteX171" fmla="*/ 19050 w 532209"/>
              <a:gd name="connsiteY171" fmla="*/ 371224 h 609134"/>
              <a:gd name="connsiteX172" fmla="*/ 28575 w 532209"/>
              <a:gd name="connsiteY172" fmla="*/ 380749 h 609134"/>
              <a:gd name="connsiteX173" fmla="*/ 190500 w 532209"/>
              <a:gd name="connsiteY173" fmla="*/ 380749 h 609134"/>
              <a:gd name="connsiteX174" fmla="*/ 190500 w 532209"/>
              <a:gd name="connsiteY174" fmla="*/ 380530 h 609134"/>
              <a:gd name="connsiteX175" fmla="*/ 236339 w 532209"/>
              <a:gd name="connsiteY175" fmla="*/ 380530 h 609134"/>
              <a:gd name="connsiteX176" fmla="*/ 236339 w 532209"/>
              <a:gd name="connsiteY176" fmla="*/ 399580 h 609134"/>
              <a:gd name="connsiteX177" fmla="*/ 218405 w 532209"/>
              <a:gd name="connsiteY177" fmla="*/ 399580 h 609134"/>
              <a:gd name="connsiteX178" fmla="*/ 218405 w 532209"/>
              <a:gd name="connsiteY178" fmla="*/ 438275 h 609134"/>
              <a:gd name="connsiteX179" fmla="*/ 236339 w 532209"/>
              <a:gd name="connsiteY179" fmla="*/ 438275 h 609134"/>
              <a:gd name="connsiteX180" fmla="*/ 236339 w 532209"/>
              <a:gd name="connsiteY180" fmla="*/ 457325 h 609134"/>
              <a:gd name="connsiteX181" fmla="*/ 161330 w 532209"/>
              <a:gd name="connsiteY181" fmla="*/ 457325 h 609134"/>
              <a:gd name="connsiteX182" fmla="*/ 161330 w 532209"/>
              <a:gd name="connsiteY182" fmla="*/ 438275 h 609134"/>
              <a:gd name="connsiteX183" fmla="*/ 199355 w 532209"/>
              <a:gd name="connsiteY183" fmla="*/ 438275 h 609134"/>
              <a:gd name="connsiteX184" fmla="*/ 199355 w 532209"/>
              <a:gd name="connsiteY184" fmla="*/ 399799 h 609134"/>
              <a:gd name="connsiteX185" fmla="*/ 28575 w 532209"/>
              <a:gd name="connsiteY185" fmla="*/ 399799 h 609134"/>
              <a:gd name="connsiteX186" fmla="*/ 0 w 532209"/>
              <a:gd name="connsiteY186" fmla="*/ 371224 h 609134"/>
              <a:gd name="connsiteX187" fmla="*/ 0 w 532209"/>
              <a:gd name="connsiteY187" fmla="*/ 85255 h 609134"/>
              <a:gd name="connsiteX188" fmla="*/ 28575 w 532209"/>
              <a:gd name="connsiteY188" fmla="*/ 56680 h 609134"/>
              <a:gd name="connsiteX189" fmla="*/ 94655 w 532209"/>
              <a:gd name="connsiteY189" fmla="*/ 56680 h 60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532209" h="609134">
                <a:moveTo>
                  <a:pt x="303624" y="551980"/>
                </a:moveTo>
                <a:lnTo>
                  <a:pt x="322674" y="551980"/>
                </a:lnTo>
                <a:lnTo>
                  <a:pt x="322674" y="571030"/>
                </a:lnTo>
                <a:lnTo>
                  <a:pt x="303624" y="571030"/>
                </a:lnTo>
                <a:close/>
                <a:moveTo>
                  <a:pt x="208374" y="551980"/>
                </a:moveTo>
                <a:lnTo>
                  <a:pt x="227424" y="551980"/>
                </a:lnTo>
                <a:lnTo>
                  <a:pt x="227424" y="571030"/>
                </a:lnTo>
                <a:lnTo>
                  <a:pt x="208374" y="571030"/>
                </a:lnTo>
                <a:close/>
                <a:moveTo>
                  <a:pt x="170274" y="551980"/>
                </a:moveTo>
                <a:lnTo>
                  <a:pt x="189324" y="551980"/>
                </a:lnTo>
                <a:lnTo>
                  <a:pt x="189324" y="571030"/>
                </a:lnTo>
                <a:lnTo>
                  <a:pt x="170274" y="571030"/>
                </a:lnTo>
                <a:close/>
                <a:moveTo>
                  <a:pt x="132174" y="551980"/>
                </a:moveTo>
                <a:lnTo>
                  <a:pt x="151224" y="551980"/>
                </a:lnTo>
                <a:lnTo>
                  <a:pt x="151224" y="571030"/>
                </a:lnTo>
                <a:lnTo>
                  <a:pt x="132174" y="571030"/>
                </a:lnTo>
                <a:close/>
                <a:moveTo>
                  <a:pt x="94074" y="551980"/>
                </a:moveTo>
                <a:lnTo>
                  <a:pt x="113124" y="551980"/>
                </a:lnTo>
                <a:lnTo>
                  <a:pt x="113124" y="571030"/>
                </a:lnTo>
                <a:lnTo>
                  <a:pt x="94074" y="571030"/>
                </a:lnTo>
                <a:close/>
                <a:moveTo>
                  <a:pt x="55974" y="551980"/>
                </a:moveTo>
                <a:lnTo>
                  <a:pt x="75024" y="551980"/>
                </a:lnTo>
                <a:lnTo>
                  <a:pt x="75024" y="571030"/>
                </a:lnTo>
                <a:lnTo>
                  <a:pt x="55974" y="571030"/>
                </a:lnTo>
                <a:close/>
                <a:moveTo>
                  <a:pt x="303624" y="513880"/>
                </a:moveTo>
                <a:lnTo>
                  <a:pt x="322674" y="513880"/>
                </a:lnTo>
                <a:lnTo>
                  <a:pt x="322674" y="532930"/>
                </a:lnTo>
                <a:lnTo>
                  <a:pt x="303624" y="532930"/>
                </a:lnTo>
                <a:close/>
                <a:moveTo>
                  <a:pt x="208374" y="513880"/>
                </a:moveTo>
                <a:lnTo>
                  <a:pt x="227424" y="513880"/>
                </a:lnTo>
                <a:lnTo>
                  <a:pt x="227424" y="532930"/>
                </a:lnTo>
                <a:lnTo>
                  <a:pt x="208374" y="532930"/>
                </a:lnTo>
                <a:close/>
                <a:moveTo>
                  <a:pt x="170274" y="513880"/>
                </a:moveTo>
                <a:lnTo>
                  <a:pt x="189324" y="513880"/>
                </a:lnTo>
                <a:lnTo>
                  <a:pt x="189324" y="532930"/>
                </a:lnTo>
                <a:lnTo>
                  <a:pt x="170274" y="532930"/>
                </a:lnTo>
                <a:close/>
                <a:moveTo>
                  <a:pt x="132174" y="513880"/>
                </a:moveTo>
                <a:lnTo>
                  <a:pt x="151224" y="513880"/>
                </a:lnTo>
                <a:lnTo>
                  <a:pt x="151224" y="532930"/>
                </a:lnTo>
                <a:lnTo>
                  <a:pt x="132174" y="532930"/>
                </a:lnTo>
                <a:close/>
                <a:moveTo>
                  <a:pt x="94074" y="513880"/>
                </a:moveTo>
                <a:lnTo>
                  <a:pt x="113124" y="513880"/>
                </a:lnTo>
                <a:lnTo>
                  <a:pt x="113124" y="532930"/>
                </a:lnTo>
                <a:lnTo>
                  <a:pt x="94074" y="532930"/>
                </a:lnTo>
                <a:close/>
                <a:moveTo>
                  <a:pt x="55974" y="513880"/>
                </a:moveTo>
                <a:lnTo>
                  <a:pt x="75024" y="513880"/>
                </a:lnTo>
                <a:lnTo>
                  <a:pt x="75024" y="532930"/>
                </a:lnTo>
                <a:lnTo>
                  <a:pt x="55974" y="532930"/>
                </a:lnTo>
                <a:close/>
                <a:moveTo>
                  <a:pt x="460925" y="505936"/>
                </a:moveTo>
                <a:cubicBezTo>
                  <a:pt x="455035" y="505942"/>
                  <a:pt x="450262" y="510715"/>
                  <a:pt x="450256" y="516605"/>
                </a:cubicBezTo>
                <a:lnTo>
                  <a:pt x="450256" y="569881"/>
                </a:lnTo>
                <a:cubicBezTo>
                  <a:pt x="450262" y="575771"/>
                  <a:pt x="455035" y="580544"/>
                  <a:pt x="460925" y="580550"/>
                </a:cubicBezTo>
                <a:lnTo>
                  <a:pt x="484035" y="580550"/>
                </a:lnTo>
                <a:cubicBezTo>
                  <a:pt x="489925" y="580544"/>
                  <a:pt x="494698" y="575771"/>
                  <a:pt x="494705" y="569881"/>
                </a:cubicBezTo>
                <a:lnTo>
                  <a:pt x="494705" y="516605"/>
                </a:lnTo>
                <a:cubicBezTo>
                  <a:pt x="494698" y="510715"/>
                  <a:pt x="489925" y="505942"/>
                  <a:pt x="484035" y="505936"/>
                </a:cubicBezTo>
                <a:close/>
                <a:moveTo>
                  <a:pt x="460925" y="486886"/>
                </a:moveTo>
                <a:lnTo>
                  <a:pt x="484035" y="486886"/>
                </a:lnTo>
                <a:cubicBezTo>
                  <a:pt x="500440" y="486906"/>
                  <a:pt x="513734" y="500200"/>
                  <a:pt x="513755" y="516605"/>
                </a:cubicBezTo>
                <a:lnTo>
                  <a:pt x="513755" y="569881"/>
                </a:lnTo>
                <a:cubicBezTo>
                  <a:pt x="513734" y="586286"/>
                  <a:pt x="500440" y="599580"/>
                  <a:pt x="484035" y="599600"/>
                </a:cubicBezTo>
                <a:lnTo>
                  <a:pt x="460925" y="599600"/>
                </a:lnTo>
                <a:cubicBezTo>
                  <a:pt x="444520" y="599580"/>
                  <a:pt x="431226" y="586286"/>
                  <a:pt x="431206" y="569881"/>
                </a:cubicBezTo>
                <a:lnTo>
                  <a:pt x="431206" y="516605"/>
                </a:lnTo>
                <a:cubicBezTo>
                  <a:pt x="431226" y="500200"/>
                  <a:pt x="444520" y="486906"/>
                  <a:pt x="460925" y="486886"/>
                </a:cubicBezTo>
                <a:close/>
                <a:moveTo>
                  <a:pt x="294861" y="475784"/>
                </a:moveTo>
                <a:lnTo>
                  <a:pt x="361355" y="475784"/>
                </a:lnTo>
                <a:lnTo>
                  <a:pt x="361355" y="609134"/>
                </a:lnTo>
                <a:lnTo>
                  <a:pt x="296442" y="609134"/>
                </a:lnTo>
                <a:lnTo>
                  <a:pt x="296442" y="590084"/>
                </a:lnTo>
                <a:lnTo>
                  <a:pt x="342305" y="590084"/>
                </a:lnTo>
                <a:lnTo>
                  <a:pt x="342305" y="494834"/>
                </a:lnTo>
                <a:lnTo>
                  <a:pt x="294861" y="494834"/>
                </a:lnTo>
                <a:close/>
                <a:moveTo>
                  <a:pt x="18455" y="475784"/>
                </a:moveTo>
                <a:lnTo>
                  <a:pt x="236911" y="475784"/>
                </a:lnTo>
                <a:lnTo>
                  <a:pt x="236911" y="494834"/>
                </a:lnTo>
                <a:lnTo>
                  <a:pt x="37505" y="494834"/>
                </a:lnTo>
                <a:lnTo>
                  <a:pt x="37505" y="590084"/>
                </a:lnTo>
                <a:lnTo>
                  <a:pt x="237711" y="590084"/>
                </a:lnTo>
                <a:lnTo>
                  <a:pt x="237711" y="609134"/>
                </a:lnTo>
                <a:lnTo>
                  <a:pt x="18455" y="609134"/>
                </a:lnTo>
                <a:close/>
                <a:moveTo>
                  <a:pt x="208895" y="285875"/>
                </a:moveTo>
                <a:cubicBezTo>
                  <a:pt x="209576" y="316952"/>
                  <a:pt x="234946" y="341799"/>
                  <a:pt x="266031" y="341834"/>
                </a:cubicBezTo>
                <a:cubicBezTo>
                  <a:pt x="297116" y="341799"/>
                  <a:pt x="322486" y="316952"/>
                  <a:pt x="323167" y="285875"/>
                </a:cubicBezTo>
                <a:close/>
                <a:moveTo>
                  <a:pt x="218406" y="209377"/>
                </a:moveTo>
                <a:lnTo>
                  <a:pt x="237456" y="209377"/>
                </a:lnTo>
                <a:lnTo>
                  <a:pt x="237456" y="266825"/>
                </a:lnTo>
                <a:lnTo>
                  <a:pt x="294606" y="266825"/>
                </a:lnTo>
                <a:lnTo>
                  <a:pt x="294606" y="209377"/>
                </a:lnTo>
                <a:lnTo>
                  <a:pt x="313656" y="209377"/>
                </a:lnTo>
                <a:lnTo>
                  <a:pt x="313656" y="266825"/>
                </a:lnTo>
                <a:lnTo>
                  <a:pt x="342231" y="266825"/>
                </a:lnTo>
                <a:lnTo>
                  <a:pt x="342231" y="284684"/>
                </a:lnTo>
                <a:cubicBezTo>
                  <a:pt x="342169" y="323020"/>
                  <a:pt x="313658" y="355353"/>
                  <a:pt x="275630" y="360211"/>
                </a:cubicBezTo>
                <a:lnTo>
                  <a:pt x="275630" y="609129"/>
                </a:lnTo>
                <a:lnTo>
                  <a:pt x="256580" y="609129"/>
                </a:lnTo>
                <a:lnTo>
                  <a:pt x="256580" y="360234"/>
                </a:lnTo>
                <a:cubicBezTo>
                  <a:pt x="218486" y="355442"/>
                  <a:pt x="189893" y="323079"/>
                  <a:pt x="189831" y="284684"/>
                </a:cubicBezTo>
                <a:lnTo>
                  <a:pt x="189831" y="266825"/>
                </a:lnTo>
                <a:lnTo>
                  <a:pt x="218406" y="266825"/>
                </a:lnTo>
                <a:close/>
                <a:moveTo>
                  <a:pt x="304131" y="152483"/>
                </a:moveTo>
                <a:cubicBezTo>
                  <a:pt x="298871" y="152483"/>
                  <a:pt x="294606" y="156748"/>
                  <a:pt x="294606" y="162008"/>
                </a:cubicBezTo>
                <a:cubicBezTo>
                  <a:pt x="294606" y="167268"/>
                  <a:pt x="298871" y="171533"/>
                  <a:pt x="304131" y="171533"/>
                </a:cubicBezTo>
                <a:cubicBezTo>
                  <a:pt x="309389" y="171526"/>
                  <a:pt x="313649" y="167266"/>
                  <a:pt x="313656" y="162008"/>
                </a:cubicBezTo>
                <a:cubicBezTo>
                  <a:pt x="313656" y="156748"/>
                  <a:pt x="309391" y="152483"/>
                  <a:pt x="304131" y="152483"/>
                </a:cubicBezTo>
                <a:close/>
                <a:moveTo>
                  <a:pt x="227931" y="152483"/>
                </a:moveTo>
                <a:cubicBezTo>
                  <a:pt x="222671" y="152483"/>
                  <a:pt x="218406" y="156748"/>
                  <a:pt x="218406" y="162008"/>
                </a:cubicBezTo>
                <a:cubicBezTo>
                  <a:pt x="218406" y="167268"/>
                  <a:pt x="222671" y="171533"/>
                  <a:pt x="227931" y="171533"/>
                </a:cubicBezTo>
                <a:cubicBezTo>
                  <a:pt x="233191" y="171533"/>
                  <a:pt x="237456" y="167268"/>
                  <a:pt x="237456" y="162008"/>
                </a:cubicBezTo>
                <a:cubicBezTo>
                  <a:pt x="237449" y="156750"/>
                  <a:pt x="233189" y="152490"/>
                  <a:pt x="227931" y="152483"/>
                </a:cubicBezTo>
                <a:close/>
                <a:moveTo>
                  <a:pt x="304131" y="133433"/>
                </a:moveTo>
                <a:cubicBezTo>
                  <a:pt x="319905" y="133450"/>
                  <a:pt x="332689" y="146234"/>
                  <a:pt x="332706" y="162008"/>
                </a:cubicBezTo>
                <a:cubicBezTo>
                  <a:pt x="332706" y="177789"/>
                  <a:pt x="319912" y="190583"/>
                  <a:pt x="304131" y="190583"/>
                </a:cubicBezTo>
                <a:cubicBezTo>
                  <a:pt x="288349" y="190583"/>
                  <a:pt x="275556" y="177789"/>
                  <a:pt x="275556" y="162008"/>
                </a:cubicBezTo>
                <a:cubicBezTo>
                  <a:pt x="275556" y="146227"/>
                  <a:pt x="288349" y="133433"/>
                  <a:pt x="304131" y="133433"/>
                </a:cubicBezTo>
                <a:close/>
                <a:moveTo>
                  <a:pt x="227931" y="133433"/>
                </a:moveTo>
                <a:cubicBezTo>
                  <a:pt x="243713" y="133433"/>
                  <a:pt x="256506" y="146226"/>
                  <a:pt x="256506" y="162008"/>
                </a:cubicBezTo>
                <a:cubicBezTo>
                  <a:pt x="256506" y="177789"/>
                  <a:pt x="243713" y="190583"/>
                  <a:pt x="227931" y="190583"/>
                </a:cubicBezTo>
                <a:cubicBezTo>
                  <a:pt x="212150" y="190583"/>
                  <a:pt x="199356" y="177789"/>
                  <a:pt x="199356" y="162008"/>
                </a:cubicBezTo>
                <a:cubicBezTo>
                  <a:pt x="199373" y="146234"/>
                  <a:pt x="212157" y="133450"/>
                  <a:pt x="227931" y="133433"/>
                </a:cubicBezTo>
                <a:close/>
                <a:moveTo>
                  <a:pt x="437555" y="75730"/>
                </a:moveTo>
                <a:lnTo>
                  <a:pt x="437555" y="323380"/>
                </a:lnTo>
                <a:lnTo>
                  <a:pt x="513159" y="323380"/>
                </a:lnTo>
                <a:lnTo>
                  <a:pt x="513159" y="85255"/>
                </a:lnTo>
                <a:cubicBezTo>
                  <a:pt x="513153" y="79997"/>
                  <a:pt x="508892" y="75737"/>
                  <a:pt x="503634" y="75730"/>
                </a:cubicBezTo>
                <a:close/>
                <a:moveTo>
                  <a:pt x="28575" y="75730"/>
                </a:moveTo>
                <a:cubicBezTo>
                  <a:pt x="23317" y="75737"/>
                  <a:pt x="19057" y="79998"/>
                  <a:pt x="19050" y="85255"/>
                </a:cubicBezTo>
                <a:lnTo>
                  <a:pt x="19050" y="323380"/>
                </a:lnTo>
                <a:lnTo>
                  <a:pt x="94655" y="323380"/>
                </a:lnTo>
                <a:lnTo>
                  <a:pt x="94655" y="75730"/>
                </a:lnTo>
                <a:close/>
                <a:moveTo>
                  <a:pt x="266032" y="57232"/>
                </a:moveTo>
                <a:cubicBezTo>
                  <a:pt x="323898" y="57233"/>
                  <a:pt x="370807" y="104143"/>
                  <a:pt x="370806" y="162008"/>
                </a:cubicBezTo>
                <a:cubicBezTo>
                  <a:pt x="370823" y="187790"/>
                  <a:pt x="361318" y="212671"/>
                  <a:pt x="344115" y="231874"/>
                </a:cubicBezTo>
                <a:lnTo>
                  <a:pt x="329920" y="219167"/>
                </a:lnTo>
                <a:cubicBezTo>
                  <a:pt x="359396" y="186221"/>
                  <a:pt x="358983" y="136263"/>
                  <a:pt x="328968" y="103807"/>
                </a:cubicBezTo>
                <a:cubicBezTo>
                  <a:pt x="296824" y="69048"/>
                  <a:pt x="242587" y="66929"/>
                  <a:pt x="207828" y="99074"/>
                </a:cubicBezTo>
                <a:cubicBezTo>
                  <a:pt x="173069" y="131219"/>
                  <a:pt x="170950" y="185455"/>
                  <a:pt x="203095" y="220214"/>
                </a:cubicBezTo>
                <a:lnTo>
                  <a:pt x="189115" y="233153"/>
                </a:lnTo>
                <a:cubicBezTo>
                  <a:pt x="171204" y="213789"/>
                  <a:pt x="161256" y="188383"/>
                  <a:pt x="161256" y="162006"/>
                </a:cubicBezTo>
                <a:cubicBezTo>
                  <a:pt x="161257" y="104140"/>
                  <a:pt x="208167" y="57231"/>
                  <a:pt x="266032" y="57232"/>
                </a:cubicBezTo>
                <a:close/>
                <a:moveTo>
                  <a:pt x="94655" y="0"/>
                </a:moveTo>
                <a:lnTo>
                  <a:pt x="437555" y="0"/>
                </a:lnTo>
                <a:lnTo>
                  <a:pt x="437555" y="56680"/>
                </a:lnTo>
                <a:lnTo>
                  <a:pt x="503634" y="56680"/>
                </a:lnTo>
                <a:cubicBezTo>
                  <a:pt x="519409" y="56697"/>
                  <a:pt x="532192" y="69481"/>
                  <a:pt x="532209" y="85255"/>
                </a:cubicBezTo>
                <a:lnTo>
                  <a:pt x="532209" y="371224"/>
                </a:lnTo>
                <a:cubicBezTo>
                  <a:pt x="532192" y="386998"/>
                  <a:pt x="519409" y="399782"/>
                  <a:pt x="503634" y="399799"/>
                </a:cubicBezTo>
                <a:lnTo>
                  <a:pt x="333375" y="399799"/>
                </a:lnTo>
                <a:lnTo>
                  <a:pt x="333375" y="438275"/>
                </a:lnTo>
                <a:lnTo>
                  <a:pt x="369689" y="438275"/>
                </a:lnTo>
                <a:lnTo>
                  <a:pt x="369689" y="457325"/>
                </a:lnTo>
                <a:lnTo>
                  <a:pt x="295275" y="457325"/>
                </a:lnTo>
                <a:lnTo>
                  <a:pt x="295275" y="438275"/>
                </a:lnTo>
                <a:lnTo>
                  <a:pt x="314325" y="438275"/>
                </a:lnTo>
                <a:lnTo>
                  <a:pt x="314325" y="399580"/>
                </a:lnTo>
                <a:lnTo>
                  <a:pt x="295275" y="399580"/>
                </a:lnTo>
                <a:lnTo>
                  <a:pt x="295275" y="380530"/>
                </a:lnTo>
                <a:lnTo>
                  <a:pt x="341114" y="380530"/>
                </a:lnTo>
                <a:lnTo>
                  <a:pt x="341114" y="380749"/>
                </a:lnTo>
                <a:lnTo>
                  <a:pt x="503634" y="380749"/>
                </a:lnTo>
                <a:cubicBezTo>
                  <a:pt x="508892" y="380742"/>
                  <a:pt x="513153" y="376482"/>
                  <a:pt x="513159" y="371224"/>
                </a:cubicBezTo>
                <a:lnTo>
                  <a:pt x="513159" y="342430"/>
                </a:lnTo>
                <a:lnTo>
                  <a:pt x="363792" y="342430"/>
                </a:lnTo>
                <a:lnTo>
                  <a:pt x="363792" y="323380"/>
                </a:lnTo>
                <a:lnTo>
                  <a:pt x="418505" y="323380"/>
                </a:lnTo>
                <a:lnTo>
                  <a:pt x="418505" y="19050"/>
                </a:lnTo>
                <a:lnTo>
                  <a:pt x="113705" y="19050"/>
                </a:lnTo>
                <a:lnTo>
                  <a:pt x="113705" y="323380"/>
                </a:lnTo>
                <a:lnTo>
                  <a:pt x="172050" y="323380"/>
                </a:lnTo>
                <a:lnTo>
                  <a:pt x="172050" y="342430"/>
                </a:lnTo>
                <a:lnTo>
                  <a:pt x="19050" y="342430"/>
                </a:lnTo>
                <a:lnTo>
                  <a:pt x="19050" y="371224"/>
                </a:lnTo>
                <a:cubicBezTo>
                  <a:pt x="19057" y="376481"/>
                  <a:pt x="23317" y="380742"/>
                  <a:pt x="28575" y="380749"/>
                </a:cubicBezTo>
                <a:lnTo>
                  <a:pt x="190500" y="380749"/>
                </a:lnTo>
                <a:lnTo>
                  <a:pt x="190500" y="380530"/>
                </a:lnTo>
                <a:lnTo>
                  <a:pt x="236339" y="380530"/>
                </a:lnTo>
                <a:lnTo>
                  <a:pt x="236339" y="399580"/>
                </a:lnTo>
                <a:lnTo>
                  <a:pt x="218405" y="399580"/>
                </a:lnTo>
                <a:lnTo>
                  <a:pt x="218405" y="438275"/>
                </a:lnTo>
                <a:lnTo>
                  <a:pt x="236339" y="438275"/>
                </a:lnTo>
                <a:lnTo>
                  <a:pt x="236339" y="457325"/>
                </a:lnTo>
                <a:lnTo>
                  <a:pt x="161330" y="457325"/>
                </a:lnTo>
                <a:lnTo>
                  <a:pt x="161330" y="438275"/>
                </a:lnTo>
                <a:lnTo>
                  <a:pt x="199355" y="438275"/>
                </a:lnTo>
                <a:lnTo>
                  <a:pt x="199355" y="399799"/>
                </a:lnTo>
                <a:lnTo>
                  <a:pt x="28575" y="399799"/>
                </a:lnTo>
                <a:cubicBezTo>
                  <a:pt x="12801" y="399782"/>
                  <a:pt x="17" y="386998"/>
                  <a:pt x="0" y="371224"/>
                </a:cubicBezTo>
                <a:lnTo>
                  <a:pt x="0" y="85255"/>
                </a:lnTo>
                <a:cubicBezTo>
                  <a:pt x="17" y="69481"/>
                  <a:pt x="12801" y="56697"/>
                  <a:pt x="28575" y="56680"/>
                </a:cubicBezTo>
                <a:lnTo>
                  <a:pt x="94655" y="56680"/>
                </a:lnTo>
                <a:close/>
              </a:path>
            </a:pathLst>
          </a:custGeom>
          <a:solidFill>
            <a:srgbClr val="00BCD3"/>
          </a:solidFill>
          <a:ln w="9525" cap="flat">
            <a:noFill/>
            <a:prstDash val="solid"/>
            <a:miter/>
          </a:ln>
        </p:spPr>
        <p:txBody>
          <a:bodyPr anchor="ctr">
            <a:normAutofit fontScale="90000" lnSpcReduction="20000"/>
          </a:bodyPr>
          <a:lstStyle/>
          <a:p>
            <a:pPr marL="0" marR="0" lvl="0" indent="0" algn="l" defTabSz="457200" rtl="0" eaLnBrk="1" fontAlgn="auto" latinLnBrk="0" hangingPunct="1">
              <a:lnSpc>
                <a:spcPct val="13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68" name="文本框 67"/>
          <p:cNvSpPr txBox="1"/>
          <p:nvPr>
            <p:custDataLst>
              <p:tags r:id="rId22"/>
            </p:custDataLst>
          </p:nvPr>
        </p:nvSpPr>
        <p:spPr>
          <a:xfrm>
            <a:off x="404495" y="1947545"/>
            <a:ext cx="4989195" cy="625475"/>
          </a:xfrm>
          <a:prstGeom prst="rect">
            <a:avLst/>
          </a:prstGeom>
          <a:noFill/>
        </p:spPr>
        <p:txBody>
          <a:bodyPr anchor="ctr"/>
          <a:lstStyle>
            <a:defPPr>
              <a:defRPr lang="en-US"/>
            </a:defPPr>
            <a:lvl1pPr algn="r">
              <a:lnSpc>
                <a:spcPct val="130000"/>
              </a:lnSpc>
              <a:defRPr kumimoji="1" sz="1400">
                <a:solidFill>
                  <a:srgbClr val="222222">
                    <a:lumMod val="75000"/>
                    <a:lumOff val="25000"/>
                  </a:srgbClr>
                </a:solidFill>
                <a:latin typeface="微软雅黑" panose="020B0503020204020204" pitchFamily="34" charset="-122"/>
              </a:defRPr>
            </a:lvl1pPr>
          </a:lstStyle>
          <a:p>
            <a:pPr marL="0" marR="0" lvl="0" indent="0" algn="r" defTabSz="457200" rtl="0" eaLnBrk="1" fontAlgn="auto" latinLnBrk="0" hangingPunct="1">
              <a:lnSpc>
                <a:spcPct val="120000"/>
              </a:lnSpc>
              <a:spcBef>
                <a:spcPts val="0"/>
              </a:spcBef>
              <a:spcAft>
                <a:spcPts val="0"/>
              </a:spcAft>
              <a:buClrTx/>
              <a:buSzTx/>
              <a:buFontTx/>
              <a:buNone/>
              <a:defRPr/>
            </a:pP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r>
              <a:rPr kumimoji="1" lang="zh-CN" altLang="zh-CN" sz="2400" b="1" i="0" u="none" strike="noStrike" kern="1200" cap="none" spc="0" normalizeH="0" baseline="0" noProof="0" dirty="0">
                <a:ln>
                  <a:noFill/>
                </a:ln>
                <a:solidFill>
                  <a:schemeClr val="tx1"/>
                </a:solidFill>
                <a:effectLst/>
                <a:uLnTx/>
                <a:uFillTx/>
                <a:latin typeface="楷体" pitchFamily="49" charset="-122"/>
                <a:ea typeface="楷体" pitchFamily="49" charset="-122"/>
                <a:sym typeface="Arial" panose="020B0604020202020204" pitchFamily="34" charset="0"/>
              </a:rPr>
              <a:t>中华人民共和国传染病防治法</a:t>
            </a: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endParaRPr kumimoji="1" lang="zh-CN" altLang="zh-CN" sz="2400" b="1" i="0" u="none" strike="noStrike" kern="1200" cap="none" spc="15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69" name="文本框 68"/>
          <p:cNvSpPr txBox="1"/>
          <p:nvPr>
            <p:custDataLst>
              <p:tags r:id="rId23"/>
            </p:custDataLst>
          </p:nvPr>
        </p:nvSpPr>
        <p:spPr>
          <a:xfrm>
            <a:off x="697230" y="2866708"/>
            <a:ext cx="4575175" cy="625475"/>
          </a:xfrm>
          <a:prstGeom prst="rect">
            <a:avLst/>
          </a:prstGeom>
          <a:noFill/>
        </p:spPr>
        <p:txBody>
          <a:bodyPr anchor="ctr"/>
          <a:lstStyle>
            <a:defPPr>
              <a:defRPr lang="en-US"/>
            </a:defPPr>
            <a:lvl1pPr algn="r">
              <a:lnSpc>
                <a:spcPct val="130000"/>
              </a:lnSpc>
              <a:defRPr kumimoji="1" sz="1400">
                <a:solidFill>
                  <a:srgbClr val="222222">
                    <a:lumMod val="75000"/>
                    <a:lumOff val="25000"/>
                  </a:srgbClr>
                </a:solidFill>
                <a:latin typeface="微软雅黑" panose="020B0503020204020204" pitchFamily="34" charset="-122"/>
              </a:defRPr>
            </a:lvl1pPr>
          </a:lstStyle>
          <a:p>
            <a:pPr marL="0" marR="0" lvl="0" indent="0" algn="r" defTabSz="457200" rtl="0" eaLnBrk="1" fontAlgn="auto" latinLnBrk="0" hangingPunct="1">
              <a:lnSpc>
                <a:spcPct val="120000"/>
              </a:lnSpc>
              <a:spcBef>
                <a:spcPts val="0"/>
              </a:spcBef>
              <a:spcAft>
                <a:spcPts val="0"/>
              </a:spcAft>
              <a:buClrTx/>
              <a:buSzTx/>
              <a:buFontTx/>
              <a:buNone/>
              <a:defRPr/>
            </a:pP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r>
              <a:rPr kumimoji="1" lang="zh-CN" altLang="zh-CN" sz="2400" b="1" i="0" u="none" strike="noStrike" kern="1200" cap="none" spc="0" normalizeH="0" baseline="0" noProof="0" dirty="0">
                <a:ln>
                  <a:noFill/>
                </a:ln>
                <a:solidFill>
                  <a:schemeClr val="tx1"/>
                </a:solidFill>
                <a:effectLst/>
                <a:uLnTx/>
                <a:uFillTx/>
                <a:latin typeface="楷体" pitchFamily="49" charset="-122"/>
                <a:ea typeface="楷体" pitchFamily="49" charset="-122"/>
                <a:sym typeface="Arial" panose="020B0604020202020204" pitchFamily="34" charset="0"/>
              </a:rPr>
              <a:t>突发公共卫生事件应急条例</a:t>
            </a: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endParaRPr kumimoji="1" lang="zh-CN" altLang="zh-CN" sz="2400" b="1" i="0" u="none" strike="noStrike" kern="1200" cap="none" spc="15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70" name="文本框 69"/>
          <p:cNvSpPr txBox="1"/>
          <p:nvPr>
            <p:custDataLst>
              <p:tags r:id="rId24"/>
            </p:custDataLst>
          </p:nvPr>
        </p:nvSpPr>
        <p:spPr>
          <a:xfrm>
            <a:off x="579022" y="3784283"/>
            <a:ext cx="4693383" cy="625475"/>
          </a:xfrm>
          <a:prstGeom prst="rect">
            <a:avLst/>
          </a:prstGeom>
          <a:noFill/>
        </p:spPr>
        <p:txBody>
          <a:bodyPr anchor="ctr"/>
          <a:lstStyle>
            <a:defPPr>
              <a:defRPr lang="en-US"/>
            </a:defPPr>
            <a:lvl1pPr algn="r">
              <a:lnSpc>
                <a:spcPct val="130000"/>
              </a:lnSpc>
              <a:defRPr kumimoji="1" sz="1400">
                <a:solidFill>
                  <a:srgbClr val="222222">
                    <a:lumMod val="75000"/>
                    <a:lumOff val="25000"/>
                  </a:srgbClr>
                </a:solidFill>
                <a:latin typeface="微软雅黑" panose="020B0503020204020204" pitchFamily="34" charset="-122"/>
              </a:defRPr>
            </a:lvl1pPr>
          </a:lstStyle>
          <a:p>
            <a:pPr marL="0" marR="0" lvl="0" indent="0" algn="r" defTabSz="457200" rtl="0" eaLnBrk="1" fontAlgn="auto" latinLnBrk="0" hangingPunct="1">
              <a:lnSpc>
                <a:spcPct val="120000"/>
              </a:lnSpc>
              <a:spcBef>
                <a:spcPts val="0"/>
              </a:spcBef>
              <a:spcAft>
                <a:spcPts val="0"/>
              </a:spcAft>
              <a:buClrTx/>
              <a:buSzTx/>
              <a:buFontTx/>
              <a:buNone/>
              <a:defRPr/>
            </a:pP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r>
              <a:rPr kumimoji="1" lang="zh-CN" altLang="en-US" sz="2400" b="1" i="0" u="none" strike="noStrike" kern="1200" cap="none" spc="0" normalizeH="0" baseline="0" noProof="0" dirty="0">
                <a:ln>
                  <a:noFill/>
                </a:ln>
                <a:solidFill>
                  <a:schemeClr val="tx1"/>
                </a:solidFill>
                <a:effectLst/>
                <a:uLnTx/>
                <a:uFillTx/>
                <a:latin typeface="楷体" pitchFamily="49" charset="-122"/>
                <a:ea typeface="楷体" pitchFamily="49" charset="-122"/>
                <a:sym typeface="Arial" panose="020B0604020202020204" pitchFamily="34" charset="0"/>
              </a:rPr>
              <a:t>传染病信息报告管理规范</a:t>
            </a: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endParaRPr kumimoji="1" lang="zh-CN" altLang="zh-CN" sz="2400" b="1" i="0" u="none" strike="noStrike" kern="1200" cap="none" spc="15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71" name="文本框 70"/>
          <p:cNvSpPr txBox="1"/>
          <p:nvPr>
            <p:custDataLst>
              <p:tags r:id="rId25"/>
            </p:custDataLst>
          </p:nvPr>
        </p:nvSpPr>
        <p:spPr>
          <a:xfrm>
            <a:off x="282038" y="4703445"/>
            <a:ext cx="4990367" cy="625475"/>
          </a:xfrm>
          <a:prstGeom prst="rect">
            <a:avLst/>
          </a:prstGeom>
          <a:noFill/>
        </p:spPr>
        <p:txBody>
          <a:bodyPr anchor="ctr"/>
          <a:lstStyle>
            <a:defPPr>
              <a:defRPr lang="en-US"/>
            </a:defPPr>
            <a:lvl1pPr algn="r">
              <a:lnSpc>
                <a:spcPct val="130000"/>
              </a:lnSpc>
              <a:defRPr kumimoji="1" sz="1400">
                <a:solidFill>
                  <a:srgbClr val="222222">
                    <a:lumMod val="75000"/>
                    <a:lumOff val="25000"/>
                  </a:srgbClr>
                </a:solidFill>
                <a:latin typeface="微软雅黑" panose="020B0503020204020204" pitchFamily="34" charset="-122"/>
              </a:defRPr>
            </a:lvl1pPr>
          </a:lstStyle>
          <a:p>
            <a:pPr marL="0" marR="0" lvl="0" indent="0" algn="r" defTabSz="457200" rtl="0" eaLnBrk="1" fontAlgn="auto" latinLnBrk="0" hangingPunct="1">
              <a:lnSpc>
                <a:spcPct val="120000"/>
              </a:lnSpc>
              <a:spcBef>
                <a:spcPts val="0"/>
              </a:spcBef>
              <a:spcAft>
                <a:spcPts val="0"/>
              </a:spcAft>
              <a:buClrTx/>
              <a:buSzTx/>
              <a:buFontTx/>
              <a:buNone/>
              <a:defRPr/>
            </a:pP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r>
              <a:rPr kumimoji="1" lang="en-US" altLang="zh-CN" sz="2400" b="1" i="0" u="none" strike="noStrike" kern="1200" cap="none" spc="0" normalizeH="0" baseline="0" noProof="0" dirty="0">
                <a:ln>
                  <a:noFill/>
                </a:ln>
                <a:solidFill>
                  <a:schemeClr val="tx1"/>
                </a:solidFill>
                <a:effectLst/>
                <a:uLnTx/>
                <a:uFillTx/>
                <a:latin typeface="楷体" pitchFamily="49" charset="-122"/>
                <a:ea typeface="楷体" pitchFamily="49" charset="-122"/>
                <a:sym typeface="Arial" panose="020B0604020202020204" pitchFamily="34" charset="0"/>
              </a:rPr>
              <a:t>中华人民共和国电子签名法</a:t>
            </a:r>
            <a:r>
              <a:rPr kumimoji="1" lang="zh-CN"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endParaRPr kumimoji="1" lang="zh-CN" altLang="zh-CN" sz="2400" b="1" i="0" u="none" strike="noStrike" kern="1200" cap="none" spc="15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3" name="TextBox 5"/>
          <p:cNvSpPr txBox="1"/>
          <p:nvPr>
            <p:custDataLst>
              <p:tags r:id="rId26"/>
            </p:custDataLst>
          </p:nvPr>
        </p:nvSpPr>
        <p:spPr>
          <a:xfrm>
            <a:off x="593725" y="285115"/>
            <a:ext cx="570992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sz="3200" b="1" spc="300" noProof="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传染病防治的相关法律依据</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mn-cs"/>
            </a:endParaRPr>
          </a:p>
        </p:txBody>
      </p:sp>
    </p:spTree>
    <p:custDataLst>
      <p:tags r:id="rId1"/>
    </p:custDataLst>
  </p:cSld>
  <p:clrMapOvr>
    <a:masterClrMapping/>
  </p:clrMapOvr>
  <p:transition spd="slow" advTm="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
          <p:cNvSpPr/>
          <p:nvPr/>
        </p:nvSpPr>
        <p:spPr>
          <a:xfrm>
            <a:off x="589675" y="1629459"/>
            <a:ext cx="11475078" cy="3970318"/>
          </a:xfrm>
          <a:prstGeom prst="rect">
            <a:avLst/>
          </a:prstGeom>
          <a:noFill/>
          <a:ln w="9525">
            <a:noFill/>
          </a:ln>
        </p:spPr>
        <p:txBody>
          <a:bodyPr wrap="square">
            <a:spAutoFit/>
          </a:bodyPr>
          <a:lstStyle/>
          <a:p>
            <a:pPr marL="342900" indent="-342900" defTabSz="520700">
              <a:lnSpc>
                <a:spcPct val="150000"/>
              </a:lnSpc>
              <a:buFont typeface="Arial" pitchFamily="34" charset="0"/>
              <a:buChar char="•"/>
            </a:pP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中华人民共和国传染病防治法</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是</a:t>
            </a:r>
            <a:r>
              <a:rPr lang="zh-CN" altLang="en-US" sz="2400" b="1" dirty="0">
                <a:latin typeface="楷体" pitchFamily="49" charset="-122"/>
                <a:ea typeface="楷体" pitchFamily="49" charset="-122"/>
              </a:rPr>
              <a:t>为了</a:t>
            </a:r>
            <a:r>
              <a:rPr lang="zh-CN" altLang="en-US" sz="2400" b="1" dirty="0">
                <a:solidFill>
                  <a:srgbClr val="C00000"/>
                </a:solidFill>
                <a:latin typeface="楷体" pitchFamily="49" charset="-122"/>
                <a:ea typeface="楷体" pitchFamily="49" charset="-122"/>
              </a:rPr>
              <a:t>预防、控制和消除传染病</a:t>
            </a:r>
            <a:r>
              <a:rPr lang="zh-CN" altLang="en-US" sz="2400" b="1" dirty="0">
                <a:latin typeface="楷体" pitchFamily="49" charset="-122"/>
                <a:ea typeface="楷体" pitchFamily="49" charset="-122"/>
              </a:rPr>
              <a:t>的发生与流行，保障人体健康和</a:t>
            </a:r>
            <a:r>
              <a:rPr lang="zh-CN" altLang="en-US" sz="2400" b="1" dirty="0" smtClean="0">
                <a:latin typeface="楷体" pitchFamily="49" charset="-122"/>
                <a:ea typeface="楷体" pitchFamily="49" charset="-122"/>
              </a:rPr>
              <a:t>公共卫生，制定的法律法规。</a:t>
            </a:r>
            <a:r>
              <a:rPr lang="zh-CN" altLang="en-US" sz="2400" b="1" dirty="0">
                <a:latin typeface="楷体" pitchFamily="49" charset="-122"/>
                <a:ea typeface="楷体" pitchFamily="49" charset="-122"/>
              </a:rPr>
              <a:t>国家对传染病防治实行的是</a:t>
            </a:r>
            <a:r>
              <a:rPr lang="zh-CN" altLang="en-US" sz="2400" b="1" dirty="0">
                <a:solidFill>
                  <a:srgbClr val="C00000"/>
                </a:solidFill>
                <a:latin typeface="楷体" pitchFamily="49" charset="-122"/>
                <a:ea typeface="楷体" pitchFamily="49" charset="-122"/>
              </a:rPr>
              <a:t>预防为主</a:t>
            </a:r>
            <a:r>
              <a:rPr lang="zh-CN" altLang="en-US" sz="2400" b="1" dirty="0">
                <a:latin typeface="楷体" pitchFamily="49" charset="-122"/>
                <a:ea typeface="楷体" pitchFamily="49" charset="-122"/>
              </a:rPr>
              <a:t>的方针，</a:t>
            </a:r>
            <a:r>
              <a:rPr lang="zh-CN" altLang="en-US" sz="2400" b="1" dirty="0">
                <a:solidFill>
                  <a:srgbClr val="C00000"/>
                </a:solidFill>
                <a:latin typeface="楷体" pitchFamily="49" charset="-122"/>
                <a:ea typeface="楷体" pitchFamily="49" charset="-122"/>
              </a:rPr>
              <a:t>防治结合、分类管理、依靠科学、依靠群众</a:t>
            </a:r>
            <a:r>
              <a:rPr lang="zh-CN" altLang="en-US" sz="2400" b="1" dirty="0">
                <a:solidFill>
                  <a:srgbClr val="FF0000"/>
                </a:solidFill>
                <a:latin typeface="楷体" pitchFamily="49" charset="-122"/>
                <a:ea typeface="楷体" pitchFamily="49" charset="-122"/>
              </a:rPr>
              <a:t>。</a:t>
            </a:r>
          </a:p>
          <a:p>
            <a:pPr marL="342900" indent="-342900" defTabSz="520700">
              <a:lnSpc>
                <a:spcPct val="150000"/>
              </a:lnSpc>
              <a:buFont typeface="Arial" pitchFamily="34" charset="0"/>
              <a:buChar char="•"/>
            </a:pPr>
            <a:r>
              <a:rPr lang="zh-CN" altLang="en-US" sz="2400" b="1" dirty="0">
                <a:solidFill>
                  <a:srgbClr val="C00000"/>
                </a:solidFill>
                <a:latin typeface="楷体" pitchFamily="49" charset="-122"/>
                <a:ea typeface="楷体" pitchFamily="49" charset="-122"/>
                <a:sym typeface="+mn-ea"/>
              </a:rPr>
              <a:t>医疗机构</a:t>
            </a:r>
            <a:r>
              <a:rPr lang="zh-CN" altLang="en-US" sz="2400" b="1" dirty="0">
                <a:solidFill>
                  <a:schemeClr val="tx1"/>
                </a:solidFill>
                <a:latin typeface="楷体" pitchFamily="49" charset="-122"/>
                <a:ea typeface="楷体" pitchFamily="49" charset="-122"/>
                <a:sym typeface="+mn-ea"/>
              </a:rPr>
              <a:t>承担与医疗救治有关的传染病防治工作和责任区域内的传染病预防工作。</a:t>
            </a:r>
          </a:p>
          <a:p>
            <a:pPr marL="342900" indent="-342900" defTabSz="520700">
              <a:lnSpc>
                <a:spcPct val="150000"/>
              </a:lnSpc>
              <a:buFont typeface="Arial" pitchFamily="34" charset="0"/>
              <a:buChar char="•"/>
            </a:pPr>
            <a:r>
              <a:rPr lang="zh-CN" altLang="en-US" sz="2400" b="1" dirty="0">
                <a:latin typeface="楷体" pitchFamily="49" charset="-122"/>
                <a:ea typeface="楷体" pitchFamily="49" charset="-122"/>
                <a:sym typeface="+mn-ea"/>
              </a:rPr>
              <a:t>传染病报告实行</a:t>
            </a:r>
            <a:r>
              <a:rPr lang="zh-CN" altLang="en-US" sz="2400" b="1" dirty="0">
                <a:solidFill>
                  <a:srgbClr val="C00000"/>
                </a:solidFill>
                <a:latin typeface="楷体" pitchFamily="49" charset="-122"/>
                <a:ea typeface="楷体" pitchFamily="49" charset="-122"/>
                <a:sym typeface="+mn-ea"/>
              </a:rPr>
              <a:t>属地化管理，首诊负责制</a:t>
            </a:r>
            <a:r>
              <a:rPr lang="en-US" altLang="zh-CN" sz="2400" b="1" dirty="0">
                <a:solidFill>
                  <a:srgbClr val="C00000"/>
                </a:solidFill>
                <a:latin typeface="楷体" pitchFamily="49" charset="-122"/>
                <a:ea typeface="楷体" pitchFamily="49" charset="-122"/>
                <a:sym typeface="+mn-ea"/>
              </a:rPr>
              <a:t>——</a:t>
            </a:r>
            <a:r>
              <a:rPr lang="zh-CN" altLang="en-US" sz="2400" b="1" dirty="0">
                <a:solidFill>
                  <a:srgbClr val="C00000"/>
                </a:solidFill>
                <a:latin typeface="楷体" pitchFamily="49" charset="-122"/>
                <a:ea typeface="楷体" pitchFamily="49" charset="-122"/>
                <a:sym typeface="+mn-ea"/>
              </a:rPr>
              <a:t>谁接诊，谁报告！</a:t>
            </a:r>
            <a:endParaRPr lang="zh-CN" altLang="en-US" sz="2400" b="1" dirty="0">
              <a:latin typeface="楷体" pitchFamily="49" charset="-122"/>
              <a:ea typeface="楷体" pitchFamily="49" charset="-122"/>
              <a:sym typeface="Arial" panose="020B0604020202020204" pitchFamily="34" charset="0"/>
            </a:endParaRPr>
          </a:p>
          <a:p>
            <a:pPr marL="342900" indent="-342900" defTabSz="520700">
              <a:lnSpc>
                <a:spcPct val="150000"/>
              </a:lnSpc>
              <a:buFont typeface="Arial" pitchFamily="34" charset="0"/>
              <a:buChar char="•"/>
            </a:pPr>
            <a:r>
              <a:rPr lang="zh-CN" altLang="en-US" sz="2400" b="1" dirty="0">
                <a:latin typeface="楷体" pitchFamily="49" charset="-122"/>
                <a:ea typeface="楷体" pitchFamily="49" charset="-122"/>
                <a:sym typeface="Arial" panose="020B0604020202020204" pitchFamily="34" charset="0"/>
              </a:rPr>
              <a:t>责任报告人：</a:t>
            </a:r>
            <a:r>
              <a:rPr lang="zh-CN" altLang="en-US" sz="2400" b="1" dirty="0">
                <a:solidFill>
                  <a:srgbClr val="C00000"/>
                </a:solidFill>
                <a:latin typeface="楷体" pitchFamily="49" charset="-122"/>
                <a:ea typeface="楷体" pitchFamily="49" charset="-122"/>
                <a:sym typeface="Arial" panose="020B0604020202020204" pitchFamily="34" charset="0"/>
              </a:rPr>
              <a:t>各科室执行职务的医务人员均为责任疫情报告人。</a:t>
            </a:r>
            <a:endParaRPr lang="zh-CN" altLang="en-US" sz="2400" b="1" dirty="0">
              <a:solidFill>
                <a:schemeClr val="tx1"/>
              </a:solidFill>
              <a:latin typeface="楷体" pitchFamily="49" charset="-122"/>
              <a:ea typeface="楷体" pitchFamily="49" charset="-122"/>
            </a:endParaRPr>
          </a:p>
          <a:p>
            <a:pPr defTabSz="520700">
              <a:lnSpc>
                <a:spcPct val="150000"/>
              </a:lnSpc>
            </a:pPr>
            <a:r>
              <a:rPr lang="zh-CN" altLang="en-US" sz="2400" dirty="0">
                <a:latin typeface="黑体" panose="02010609060101010101" charset="-122"/>
                <a:ea typeface="黑体" panose="02010609060101010101" charset="-122"/>
              </a:rPr>
              <a:t>    </a:t>
            </a:r>
          </a:p>
        </p:txBody>
      </p:sp>
      <p:sp>
        <p:nvSpPr>
          <p:cNvPr id="3" name="TextBox 5"/>
          <p:cNvSpPr txBox="1"/>
          <p:nvPr>
            <p:custDataLst>
              <p:tags r:id="rId2"/>
            </p:custDataLst>
          </p:nvPr>
        </p:nvSpPr>
        <p:spPr>
          <a:xfrm>
            <a:off x="593725" y="285115"/>
            <a:ext cx="3294694"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a:t>
            </a:r>
            <a:r>
              <a:rPr lang="zh-CN" altLang="en-US" sz="32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信息报告</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mn-cs"/>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09550" y="1719580"/>
          <a:ext cx="11802110" cy="4452620"/>
        </p:xfrm>
        <a:graphic>
          <a:graphicData uri="http://schemas.openxmlformats.org/drawingml/2006/table">
            <a:tbl>
              <a:tblPr firstRow="1" bandRow="1">
                <a:tableStyleId>{5C22544A-7EE6-4342-B048-85BDC9FD1C3A}</a:tableStyleId>
              </a:tblPr>
              <a:tblGrid>
                <a:gridCol w="657225"/>
                <a:gridCol w="1059180"/>
                <a:gridCol w="6609080"/>
                <a:gridCol w="3476625"/>
              </a:tblGrid>
              <a:tr h="440690">
                <a:tc>
                  <a:txBody>
                    <a:bodyPr/>
                    <a:lstStyle/>
                    <a:p>
                      <a:pPr algn="ctr">
                        <a:lnSpc>
                          <a:spcPct val="110000"/>
                        </a:lnSpc>
                        <a:buNone/>
                      </a:pPr>
                      <a:r>
                        <a:rPr lang="zh-CN" altLang="en-US" dirty="0">
                          <a:solidFill>
                            <a:srgbClr val="000000"/>
                          </a:solidFill>
                          <a:ea typeface="宋体" panose="02010600030101010101" pitchFamily="2" charset="-122"/>
                        </a:rPr>
                        <a:t>分类</a:t>
                      </a:r>
                    </a:p>
                  </a:txBody>
                  <a:tcPr>
                    <a:solidFill>
                      <a:schemeClr val="accent1">
                        <a:lumMod val="60000"/>
                        <a:lumOff val="40000"/>
                      </a:schemeClr>
                    </a:solidFill>
                  </a:tcPr>
                </a:tc>
                <a:tc>
                  <a:txBody>
                    <a:bodyPr/>
                    <a:lstStyle/>
                    <a:p>
                      <a:pPr algn="ctr">
                        <a:lnSpc>
                          <a:spcPct val="110000"/>
                        </a:lnSpc>
                        <a:buNone/>
                      </a:pPr>
                      <a:r>
                        <a:rPr lang="zh-CN" altLang="en-US">
                          <a:solidFill>
                            <a:srgbClr val="000000"/>
                          </a:solidFill>
                          <a:ea typeface="宋体" panose="02010600030101010101" pitchFamily="2" charset="-122"/>
                        </a:rPr>
                        <a:t>甲类</a:t>
                      </a:r>
                    </a:p>
                  </a:txBody>
                  <a:tcPr>
                    <a:solidFill>
                      <a:schemeClr val="accent1">
                        <a:lumMod val="60000"/>
                        <a:lumOff val="40000"/>
                      </a:schemeClr>
                    </a:solidFill>
                  </a:tcPr>
                </a:tc>
                <a:tc>
                  <a:txBody>
                    <a:bodyPr/>
                    <a:lstStyle/>
                    <a:p>
                      <a:pPr algn="ctr">
                        <a:lnSpc>
                          <a:spcPct val="110000"/>
                        </a:lnSpc>
                        <a:buNone/>
                      </a:pPr>
                      <a:r>
                        <a:rPr lang="zh-CN" altLang="en-US">
                          <a:solidFill>
                            <a:srgbClr val="000000"/>
                          </a:solidFill>
                          <a:ea typeface="宋体" panose="02010600030101010101" pitchFamily="2" charset="-122"/>
                        </a:rPr>
                        <a:t>乙类</a:t>
                      </a:r>
                    </a:p>
                  </a:txBody>
                  <a:tcPr>
                    <a:solidFill>
                      <a:schemeClr val="accent1">
                        <a:lumMod val="60000"/>
                        <a:lumOff val="40000"/>
                      </a:schemeClr>
                    </a:solidFill>
                  </a:tcPr>
                </a:tc>
                <a:tc>
                  <a:txBody>
                    <a:bodyPr/>
                    <a:lstStyle/>
                    <a:p>
                      <a:pPr algn="ctr">
                        <a:lnSpc>
                          <a:spcPct val="110000"/>
                        </a:lnSpc>
                        <a:buNone/>
                      </a:pPr>
                      <a:r>
                        <a:rPr lang="zh-CN" altLang="en-US">
                          <a:solidFill>
                            <a:srgbClr val="000000"/>
                          </a:solidFill>
                          <a:ea typeface="宋体" panose="02010600030101010101" pitchFamily="2" charset="-122"/>
                        </a:rPr>
                        <a:t>丙类</a:t>
                      </a:r>
                    </a:p>
                  </a:txBody>
                  <a:tcPr>
                    <a:solidFill>
                      <a:schemeClr val="accent1">
                        <a:lumMod val="60000"/>
                        <a:lumOff val="40000"/>
                      </a:schemeClr>
                    </a:solidFill>
                  </a:tcPr>
                </a:tc>
              </a:tr>
              <a:tr h="440055">
                <a:tc>
                  <a:txBody>
                    <a:bodyPr/>
                    <a:lstStyle/>
                    <a:p>
                      <a:pPr algn="ctr">
                        <a:lnSpc>
                          <a:spcPct val="110000"/>
                        </a:lnSpc>
                        <a:buNone/>
                      </a:pPr>
                      <a:r>
                        <a:rPr lang="zh-CN" altLang="en-US" b="1">
                          <a:solidFill>
                            <a:srgbClr val="000000"/>
                          </a:solidFill>
                          <a:ea typeface="宋体" panose="02010600030101010101" pitchFamily="2" charset="-122"/>
                        </a:rPr>
                        <a:t>数量</a:t>
                      </a:r>
                    </a:p>
                  </a:txBody>
                  <a:tcPr>
                    <a:solidFill>
                      <a:schemeClr val="tx2">
                        <a:lumMod val="20000"/>
                        <a:lumOff val="80000"/>
                      </a:schemeClr>
                    </a:solidFill>
                  </a:tcPr>
                </a:tc>
                <a:tc>
                  <a:txBody>
                    <a:bodyPr/>
                    <a:lstStyle/>
                    <a:p>
                      <a:pPr algn="ctr">
                        <a:lnSpc>
                          <a:spcPct val="110000"/>
                        </a:lnSpc>
                        <a:buNone/>
                      </a:pPr>
                      <a:r>
                        <a:rPr lang="en-US" altLang="zh-CN" b="1">
                          <a:solidFill>
                            <a:schemeClr val="accent1">
                              <a:lumMod val="75000"/>
                            </a:schemeClr>
                          </a:solidFill>
                          <a:ea typeface="宋体" panose="02010600030101010101" pitchFamily="2" charset="-122"/>
                        </a:rPr>
                        <a:t>2</a:t>
                      </a:r>
                      <a:r>
                        <a:rPr lang="zh-CN" altLang="en-US" b="1">
                          <a:solidFill>
                            <a:schemeClr val="accent1">
                              <a:lumMod val="75000"/>
                            </a:schemeClr>
                          </a:solidFill>
                          <a:ea typeface="宋体" panose="02010600030101010101" pitchFamily="2" charset="-122"/>
                        </a:rPr>
                        <a:t>种</a:t>
                      </a:r>
                    </a:p>
                  </a:txBody>
                  <a:tcPr>
                    <a:solidFill>
                      <a:schemeClr val="tx2">
                        <a:lumMod val="20000"/>
                        <a:lumOff val="80000"/>
                      </a:schemeClr>
                    </a:solidFill>
                  </a:tcPr>
                </a:tc>
                <a:tc>
                  <a:txBody>
                    <a:bodyPr/>
                    <a:lstStyle/>
                    <a:p>
                      <a:pPr algn="ctr">
                        <a:lnSpc>
                          <a:spcPct val="110000"/>
                        </a:lnSpc>
                        <a:buNone/>
                      </a:pPr>
                      <a:r>
                        <a:rPr lang="en-US" altLang="zh-CN" b="1">
                          <a:solidFill>
                            <a:schemeClr val="accent1">
                              <a:lumMod val="75000"/>
                            </a:schemeClr>
                          </a:solidFill>
                          <a:ea typeface="宋体" panose="02010600030101010101" pitchFamily="2" charset="-122"/>
                        </a:rPr>
                        <a:t>28</a:t>
                      </a:r>
                      <a:r>
                        <a:rPr lang="zh-CN" altLang="en-US" b="1">
                          <a:solidFill>
                            <a:schemeClr val="accent1">
                              <a:lumMod val="75000"/>
                            </a:schemeClr>
                          </a:solidFill>
                          <a:ea typeface="宋体" panose="02010600030101010101" pitchFamily="2" charset="-122"/>
                        </a:rPr>
                        <a:t>种</a:t>
                      </a:r>
                    </a:p>
                  </a:txBody>
                  <a:tcPr>
                    <a:solidFill>
                      <a:schemeClr val="tx2">
                        <a:lumMod val="20000"/>
                        <a:lumOff val="80000"/>
                      </a:schemeClr>
                    </a:solidFill>
                  </a:tcPr>
                </a:tc>
                <a:tc>
                  <a:txBody>
                    <a:bodyPr/>
                    <a:lstStyle/>
                    <a:p>
                      <a:pPr algn="ctr">
                        <a:lnSpc>
                          <a:spcPct val="110000"/>
                        </a:lnSpc>
                        <a:buNone/>
                      </a:pPr>
                      <a:r>
                        <a:rPr lang="en-US" altLang="zh-CN" b="1">
                          <a:solidFill>
                            <a:schemeClr val="accent1">
                              <a:lumMod val="75000"/>
                            </a:schemeClr>
                          </a:solidFill>
                          <a:ea typeface="宋体" panose="02010600030101010101" pitchFamily="2" charset="-122"/>
                        </a:rPr>
                        <a:t>11</a:t>
                      </a:r>
                      <a:r>
                        <a:rPr lang="zh-CN" altLang="en-US" b="1">
                          <a:solidFill>
                            <a:schemeClr val="accent1">
                              <a:lumMod val="75000"/>
                            </a:schemeClr>
                          </a:solidFill>
                          <a:ea typeface="宋体" panose="02010600030101010101" pitchFamily="2" charset="-122"/>
                        </a:rPr>
                        <a:t>种</a:t>
                      </a:r>
                    </a:p>
                  </a:txBody>
                  <a:tcPr>
                    <a:solidFill>
                      <a:schemeClr val="tx2">
                        <a:lumMod val="20000"/>
                        <a:lumOff val="80000"/>
                      </a:schemeClr>
                    </a:solidFill>
                  </a:tcPr>
                </a:tc>
              </a:tr>
              <a:tr h="2794635">
                <a:tc>
                  <a:txBody>
                    <a:bodyPr/>
                    <a:lstStyle/>
                    <a:p>
                      <a:pPr algn="ctr" fontAlgn="ctr">
                        <a:lnSpc>
                          <a:spcPct val="110000"/>
                        </a:lnSpc>
                        <a:buNone/>
                      </a:pPr>
                      <a:endParaRPr lang="zh-CN" altLang="en-US" b="1">
                        <a:solidFill>
                          <a:srgbClr val="000000"/>
                        </a:solidFill>
                        <a:ea typeface="宋体" panose="02010600030101010101" pitchFamily="2" charset="-122"/>
                      </a:endParaRPr>
                    </a:p>
                    <a:p>
                      <a:pPr algn="ctr" fontAlgn="ctr">
                        <a:lnSpc>
                          <a:spcPct val="110000"/>
                        </a:lnSpc>
                        <a:buNone/>
                      </a:pPr>
                      <a:endParaRPr lang="zh-CN" altLang="en-US" b="1">
                        <a:solidFill>
                          <a:srgbClr val="000000"/>
                        </a:solidFill>
                        <a:ea typeface="宋体" panose="02010600030101010101" pitchFamily="2" charset="-122"/>
                      </a:endParaRPr>
                    </a:p>
                    <a:p>
                      <a:pPr algn="ctr" fontAlgn="ctr">
                        <a:lnSpc>
                          <a:spcPct val="110000"/>
                        </a:lnSpc>
                        <a:buNone/>
                      </a:pPr>
                      <a:endParaRPr lang="zh-CN" altLang="en-US" b="1">
                        <a:solidFill>
                          <a:srgbClr val="000000"/>
                        </a:solidFill>
                        <a:ea typeface="宋体" panose="02010600030101010101" pitchFamily="2" charset="-122"/>
                      </a:endParaRPr>
                    </a:p>
                    <a:p>
                      <a:pPr algn="ctr" fontAlgn="ctr">
                        <a:lnSpc>
                          <a:spcPct val="110000"/>
                        </a:lnSpc>
                        <a:buNone/>
                      </a:pPr>
                      <a:r>
                        <a:rPr lang="zh-CN" altLang="en-US" b="1">
                          <a:solidFill>
                            <a:srgbClr val="000000"/>
                          </a:solidFill>
                          <a:ea typeface="宋体" panose="02010600030101010101" pitchFamily="2" charset="-122"/>
                        </a:rPr>
                        <a:t>病</a:t>
                      </a:r>
                    </a:p>
                    <a:p>
                      <a:pPr algn="ctr" fontAlgn="ctr">
                        <a:lnSpc>
                          <a:spcPct val="110000"/>
                        </a:lnSpc>
                        <a:buNone/>
                      </a:pPr>
                      <a:r>
                        <a:rPr lang="zh-CN" altLang="en-US" b="1">
                          <a:solidFill>
                            <a:srgbClr val="000000"/>
                          </a:solidFill>
                          <a:ea typeface="宋体" panose="02010600030101010101" pitchFamily="2" charset="-122"/>
                        </a:rPr>
                        <a:t>种</a:t>
                      </a:r>
                    </a:p>
                  </a:txBody>
                  <a:tcPr>
                    <a:solidFill>
                      <a:schemeClr val="accent1">
                        <a:lumMod val="40000"/>
                        <a:lumOff val="60000"/>
                      </a:schemeClr>
                    </a:solidFill>
                  </a:tcPr>
                </a:tc>
                <a:tc>
                  <a:txBody>
                    <a:bodyPr/>
                    <a:lstStyle/>
                    <a:p>
                      <a:pPr algn="ctr">
                        <a:buNone/>
                      </a:pPr>
                      <a:endParaRPr lang="zh-CN" altLang="en-US">
                        <a:solidFill>
                          <a:srgbClr val="000000"/>
                        </a:solidFill>
                        <a:ea typeface="宋体" panose="02010600030101010101" pitchFamily="2" charset="-122"/>
                      </a:endParaRPr>
                    </a:p>
                    <a:p>
                      <a:pPr algn="ctr">
                        <a:buNone/>
                      </a:pPr>
                      <a:endParaRPr lang="zh-CN" altLang="en-US">
                        <a:solidFill>
                          <a:srgbClr val="000000"/>
                        </a:solidFill>
                        <a:ea typeface="宋体" panose="02010600030101010101" pitchFamily="2" charset="-122"/>
                      </a:endParaRPr>
                    </a:p>
                    <a:p>
                      <a:pPr algn="ctr" fontAlgn="ctr">
                        <a:buNone/>
                      </a:pPr>
                      <a:endParaRPr lang="zh-CN" altLang="en-US">
                        <a:solidFill>
                          <a:srgbClr val="000000"/>
                        </a:solidFill>
                        <a:ea typeface="宋体" panose="02010600030101010101" pitchFamily="2" charset="-122"/>
                      </a:endParaRPr>
                    </a:p>
                    <a:p>
                      <a:pPr algn="ctr" fontAlgn="ctr">
                        <a:buNone/>
                      </a:pPr>
                      <a:r>
                        <a:rPr lang="zh-CN" altLang="en-US" b="1">
                          <a:solidFill>
                            <a:srgbClr val="C00000"/>
                          </a:solidFill>
                          <a:ea typeface="宋体" panose="02010600030101010101" pitchFamily="2" charset="-122"/>
                        </a:rPr>
                        <a:t>鼠疫</a:t>
                      </a:r>
                    </a:p>
                    <a:p>
                      <a:pPr algn="ctr" fontAlgn="ctr">
                        <a:buNone/>
                      </a:pPr>
                      <a:r>
                        <a:rPr lang="zh-CN" altLang="en-US" b="1">
                          <a:solidFill>
                            <a:srgbClr val="C00000"/>
                          </a:solidFill>
                          <a:ea typeface="宋体" panose="02010600030101010101" pitchFamily="2" charset="-122"/>
                        </a:rPr>
                        <a:t>霍乱</a:t>
                      </a:r>
                    </a:p>
                  </a:txBody>
                  <a:tcPr>
                    <a:solidFill>
                      <a:schemeClr val="accent1">
                        <a:lumMod val="40000"/>
                        <a:lumOff val="60000"/>
                      </a:schemeClr>
                    </a:solidFill>
                  </a:tcPr>
                </a:tc>
                <a:tc>
                  <a:txBody>
                    <a:bodyPr/>
                    <a:lstStyle/>
                    <a:p>
                      <a:pPr indent="0" algn="l" fontAlgn="auto">
                        <a:lnSpc>
                          <a:spcPct val="125000"/>
                        </a:lnSpc>
                        <a:buNone/>
                      </a:pPr>
                      <a:r>
                        <a:rPr lang="zh-CN" altLang="en-US" sz="1800" b="1" dirty="0">
                          <a:solidFill>
                            <a:srgbClr val="C00000"/>
                          </a:solidFill>
                          <a:latin typeface="宋体" panose="02010600030101010101" pitchFamily="2" charset="-122"/>
                          <a:ea typeface="宋体" panose="02010600030101010101" pitchFamily="2" charset="-122"/>
                          <a:sym typeface="+mn-ea"/>
                        </a:rPr>
                        <a:t>传染性非典型肺炎</a:t>
                      </a:r>
                      <a:r>
                        <a:rPr lang="zh-CN" altLang="en-US" sz="1800" dirty="0">
                          <a:solidFill>
                            <a:srgbClr val="000000"/>
                          </a:solidFill>
                          <a:latin typeface="宋体" panose="02010600030101010101" pitchFamily="2" charset="-122"/>
                          <a:ea typeface="宋体" panose="02010600030101010101" pitchFamily="2" charset="-122"/>
                          <a:sym typeface="+mn-ea"/>
                        </a:rPr>
                        <a:t>、艾滋病（</a:t>
                      </a:r>
                      <a:r>
                        <a:rPr lang="en-US" altLang="zh-CN" sz="1800" dirty="0">
                          <a:solidFill>
                            <a:srgbClr val="000000"/>
                          </a:solidFill>
                          <a:latin typeface="宋体" panose="02010600030101010101" pitchFamily="2" charset="-122"/>
                          <a:ea typeface="宋体" panose="02010600030101010101" pitchFamily="2" charset="-122"/>
                          <a:sym typeface="+mn-ea"/>
                        </a:rPr>
                        <a:t>HIV</a:t>
                      </a:r>
                      <a:r>
                        <a:rPr lang="zh-CN" altLang="en-US" sz="1800" dirty="0">
                          <a:solidFill>
                            <a:srgbClr val="000000"/>
                          </a:solidFill>
                          <a:latin typeface="宋体" panose="02010600030101010101" pitchFamily="2" charset="-122"/>
                          <a:ea typeface="宋体" panose="02010600030101010101" pitchFamily="2" charset="-122"/>
                          <a:sym typeface="+mn-ea"/>
                        </a:rPr>
                        <a:t>）、病毒性肝炎、脊髓灰质炎、人感染高致病性禽流感、麻疹、流行性出血热、狂犬病、流行性乙型脑炎、登革热、炭疽（</a:t>
                      </a:r>
                      <a:r>
                        <a:rPr lang="zh-CN" altLang="en-US" sz="1800" b="1" dirty="0">
                          <a:solidFill>
                            <a:srgbClr val="C00000"/>
                          </a:solidFill>
                          <a:latin typeface="宋体" panose="02010600030101010101" pitchFamily="2" charset="-122"/>
                          <a:ea typeface="宋体" panose="02010600030101010101" pitchFamily="2" charset="-122"/>
                          <a:sym typeface="+mn-ea"/>
                        </a:rPr>
                        <a:t>炭疽中的肺炭疽</a:t>
                      </a:r>
                      <a:r>
                        <a:rPr lang="zh-CN" altLang="en-US" sz="1800" dirty="0">
                          <a:solidFill>
                            <a:srgbClr val="000000"/>
                          </a:solidFill>
                          <a:latin typeface="宋体" panose="02010600030101010101" pitchFamily="2" charset="-122"/>
                          <a:ea typeface="宋体" panose="02010600030101010101" pitchFamily="2" charset="-122"/>
                          <a:sym typeface="+mn-ea"/>
                        </a:rPr>
                        <a:t>）、细菌性和阿米巴性痢疾、肺结核、伤寒和副伤寒、流行性脑脊髓膜炎、百日咳、白喉、新生儿破伤风、猩红热、布鲁氏菌病、淋病、梅毒、钩端螺旋体病、血吸虫病、疟疾、人感染</a:t>
                      </a:r>
                      <a:r>
                        <a:rPr lang="en-US" altLang="zh-CN" sz="1800" dirty="0">
                          <a:solidFill>
                            <a:srgbClr val="000000"/>
                          </a:solidFill>
                          <a:latin typeface="宋体" panose="02010600030101010101" pitchFamily="2" charset="-122"/>
                          <a:ea typeface="宋体" panose="02010600030101010101" pitchFamily="2" charset="-122"/>
                          <a:sym typeface="+mn-ea"/>
                        </a:rPr>
                        <a:t>H7N9</a:t>
                      </a:r>
                      <a:r>
                        <a:rPr lang="zh-CN" altLang="en-US" sz="1800" dirty="0">
                          <a:solidFill>
                            <a:srgbClr val="000000"/>
                          </a:solidFill>
                          <a:latin typeface="宋体" panose="02010600030101010101" pitchFamily="2" charset="-122"/>
                          <a:ea typeface="宋体" panose="02010600030101010101" pitchFamily="2" charset="-122"/>
                          <a:sym typeface="+mn-ea"/>
                        </a:rPr>
                        <a:t>禽流感、新型冠状病毒感染、</a:t>
                      </a:r>
                      <a:r>
                        <a:rPr lang="zh-CN" altLang="en-US" sz="1800" b="1" dirty="0">
                          <a:solidFill>
                            <a:schemeClr val="accent1">
                              <a:lumMod val="75000"/>
                            </a:schemeClr>
                          </a:solidFill>
                          <a:latin typeface="宋体" panose="02010600030101010101" pitchFamily="2" charset="-122"/>
                          <a:ea typeface="宋体" panose="02010600030101010101" pitchFamily="2" charset="-122"/>
                          <a:sym typeface="+mn-ea"/>
                        </a:rPr>
                        <a:t>猴痘</a:t>
                      </a:r>
                    </a:p>
                  </a:txBody>
                  <a:tcPr>
                    <a:solidFill>
                      <a:schemeClr val="accent1">
                        <a:lumMod val="40000"/>
                        <a:lumOff val="60000"/>
                      </a:schemeClr>
                    </a:solidFill>
                  </a:tcPr>
                </a:tc>
                <a:tc>
                  <a:txBody>
                    <a:bodyPr/>
                    <a:lstStyle/>
                    <a:p>
                      <a:pPr indent="0" algn="l" fontAlgn="auto">
                        <a:lnSpc>
                          <a:spcPct val="125000"/>
                        </a:lnSpc>
                        <a:buNone/>
                      </a:pPr>
                      <a:r>
                        <a:rPr lang="zh-CN" altLang="en-US" sz="1800" dirty="0">
                          <a:latin typeface="宋体" panose="02010600030101010101" pitchFamily="2" charset="-122"/>
                          <a:ea typeface="宋体" panose="02010600030101010101" pitchFamily="2" charset="-122"/>
                          <a:sym typeface="+mn-ea"/>
                        </a:rPr>
                        <a:t>流行性感冒、流行性腮腺炎、风疹、急性出血性结膜炎、麻风病、流</a:t>
                      </a:r>
                      <a:r>
                        <a:rPr lang="en-US" altLang="zh-CN" sz="1800" dirty="0">
                          <a:latin typeface="宋体" panose="02010600030101010101" pitchFamily="2" charset="-122"/>
                          <a:ea typeface="宋体" panose="02010600030101010101" pitchFamily="2" charset="-122"/>
                          <a:sym typeface="+mn-ea"/>
                        </a:rPr>
                        <a:t>行性和地方性斑疹伤寒、黑热病、包虫病、丝虫病，除霍乱、细菌性和阿米巴性痢疾、伤寒和副伤寒以外的感染性腹泻病、</a:t>
                      </a:r>
                    </a:p>
                    <a:p>
                      <a:pPr indent="0" algn="l" fontAlgn="auto">
                        <a:lnSpc>
                          <a:spcPct val="125000"/>
                        </a:lnSpc>
                        <a:buNone/>
                      </a:pPr>
                      <a:r>
                        <a:rPr lang="en-US" altLang="zh-CN" sz="1800" dirty="0">
                          <a:latin typeface="宋体" panose="02010600030101010101" pitchFamily="2" charset="-122"/>
                          <a:ea typeface="宋体" panose="02010600030101010101" pitchFamily="2" charset="-122"/>
                          <a:sym typeface="+mn-ea"/>
                        </a:rPr>
                        <a:t>手足口病</a:t>
                      </a:r>
                      <a:endParaRPr lang="zh-CN" altLang="en-US">
                        <a:solidFill>
                          <a:srgbClr val="000000"/>
                        </a:solidFill>
                        <a:latin typeface="宋体" panose="02010600030101010101" pitchFamily="2" charset="-122"/>
                        <a:ea typeface="宋体" panose="02010600030101010101" pitchFamily="2" charset="-122"/>
                      </a:endParaRPr>
                    </a:p>
                  </a:txBody>
                  <a:tcPr>
                    <a:solidFill>
                      <a:schemeClr val="accent1">
                        <a:lumMod val="40000"/>
                        <a:lumOff val="60000"/>
                      </a:schemeClr>
                    </a:solidFill>
                  </a:tcPr>
                </a:tc>
              </a:tr>
              <a:tr h="766445">
                <a:tc>
                  <a:txBody>
                    <a:bodyPr/>
                    <a:lstStyle/>
                    <a:p>
                      <a:pPr algn="ctr" fontAlgn="ctr">
                        <a:buNone/>
                      </a:pPr>
                      <a:r>
                        <a:rPr lang="zh-CN" altLang="en-US" b="1">
                          <a:solidFill>
                            <a:srgbClr val="000000"/>
                          </a:solidFill>
                          <a:ea typeface="宋体" panose="02010600030101010101" pitchFamily="2" charset="-122"/>
                        </a:rPr>
                        <a:t>报告时限</a:t>
                      </a:r>
                    </a:p>
                  </a:txBody>
                  <a:tcPr/>
                </a:tc>
                <a:tc>
                  <a:txBody>
                    <a:bodyPr/>
                    <a:lstStyle/>
                    <a:p>
                      <a:pPr algn="ctr" fontAlgn="base">
                        <a:buNone/>
                      </a:pPr>
                      <a:endParaRPr lang="en-US" altLang="zh-CN" sz="1400" b="1">
                        <a:solidFill>
                          <a:srgbClr val="C00000"/>
                        </a:solidFill>
                        <a:ea typeface="宋体" panose="02010600030101010101" pitchFamily="2" charset="-122"/>
                      </a:endParaRPr>
                    </a:p>
                    <a:p>
                      <a:pPr algn="ctr" fontAlgn="base">
                        <a:buNone/>
                      </a:pPr>
                      <a:r>
                        <a:rPr lang="en-US" altLang="zh-CN" b="1">
                          <a:solidFill>
                            <a:srgbClr val="C00000"/>
                          </a:solidFill>
                          <a:ea typeface="宋体" panose="02010600030101010101" pitchFamily="2" charset="-122"/>
                        </a:rPr>
                        <a:t>2</a:t>
                      </a:r>
                      <a:r>
                        <a:rPr lang="zh-CN" altLang="en-US" b="1">
                          <a:solidFill>
                            <a:srgbClr val="C00000"/>
                          </a:solidFill>
                          <a:ea typeface="宋体" panose="02010600030101010101" pitchFamily="2" charset="-122"/>
                        </a:rPr>
                        <a:t>小时内</a:t>
                      </a:r>
                    </a:p>
                  </a:txBody>
                  <a:tcPr/>
                </a:tc>
                <a:tc>
                  <a:txBody>
                    <a:bodyPr/>
                    <a:lstStyle/>
                    <a:p>
                      <a:pPr indent="0" algn="ctr" fontAlgn="ctr">
                        <a:lnSpc>
                          <a:spcPct val="125000"/>
                        </a:lnSpc>
                        <a:buNone/>
                      </a:pPr>
                      <a:r>
                        <a:rPr lang="zh-CN" altLang="en-US" b="1">
                          <a:solidFill>
                            <a:srgbClr val="C00000"/>
                          </a:solidFill>
                          <a:ea typeface="宋体" panose="02010600030101010101" pitchFamily="2" charset="-122"/>
                        </a:rPr>
                        <a:t>传染性非典型肺炎、炭疽中的肺炭疽，</a:t>
                      </a:r>
                      <a:r>
                        <a:rPr lang="en-US" altLang="zh-CN" b="1">
                          <a:solidFill>
                            <a:srgbClr val="C00000"/>
                          </a:solidFill>
                          <a:ea typeface="宋体" panose="02010600030101010101" pitchFamily="2" charset="-122"/>
                        </a:rPr>
                        <a:t>2</a:t>
                      </a:r>
                      <a:r>
                        <a:rPr lang="zh-CN" altLang="en-US" b="1">
                          <a:solidFill>
                            <a:srgbClr val="C00000"/>
                          </a:solidFill>
                          <a:ea typeface="宋体" panose="02010600030101010101" pitchFamily="2" charset="-122"/>
                        </a:rPr>
                        <a:t>小时内</a:t>
                      </a:r>
                      <a:r>
                        <a:rPr lang="zh-CN" altLang="en-US">
                          <a:solidFill>
                            <a:srgbClr val="000000"/>
                          </a:solidFill>
                          <a:ea typeface="宋体" panose="02010600030101010101" pitchFamily="2" charset="-122"/>
                        </a:rPr>
                        <a:t>网络报告；</a:t>
                      </a:r>
                    </a:p>
                    <a:p>
                      <a:pPr indent="0" algn="ctr" fontAlgn="ctr">
                        <a:lnSpc>
                          <a:spcPct val="125000"/>
                        </a:lnSpc>
                        <a:buNone/>
                      </a:pPr>
                      <a:r>
                        <a:rPr lang="zh-CN" altLang="en-US">
                          <a:solidFill>
                            <a:srgbClr val="000000"/>
                          </a:solidFill>
                          <a:ea typeface="宋体" panose="02010600030101010101" pitchFamily="2" charset="-122"/>
                        </a:rPr>
                        <a:t>其他乙类传染病</a:t>
                      </a:r>
                      <a:r>
                        <a:rPr lang="en-US" altLang="zh-CN" b="1">
                          <a:solidFill>
                            <a:schemeClr val="accent1">
                              <a:lumMod val="75000"/>
                            </a:schemeClr>
                          </a:solidFill>
                          <a:ea typeface="宋体" panose="02010600030101010101" pitchFamily="2" charset="-122"/>
                        </a:rPr>
                        <a:t>24</a:t>
                      </a:r>
                      <a:r>
                        <a:rPr lang="zh-CN" altLang="en-US" b="1">
                          <a:solidFill>
                            <a:schemeClr val="accent1">
                              <a:lumMod val="75000"/>
                            </a:schemeClr>
                          </a:solidFill>
                          <a:ea typeface="宋体" panose="02010600030101010101" pitchFamily="2" charset="-122"/>
                        </a:rPr>
                        <a:t>小时</a:t>
                      </a:r>
                      <a:r>
                        <a:rPr lang="zh-CN" altLang="en-US">
                          <a:solidFill>
                            <a:srgbClr val="000000"/>
                          </a:solidFill>
                          <a:ea typeface="宋体" panose="02010600030101010101" pitchFamily="2" charset="-122"/>
                        </a:rPr>
                        <a:t>内网络报告</a:t>
                      </a:r>
                    </a:p>
                  </a:txBody>
                  <a:tcPr/>
                </a:tc>
                <a:tc>
                  <a:txBody>
                    <a:bodyPr/>
                    <a:lstStyle/>
                    <a:p>
                      <a:pPr algn="ctr" fontAlgn="ctr">
                        <a:buNone/>
                      </a:pPr>
                      <a:endParaRPr lang="en-US" altLang="zh-CN" sz="1400" b="1">
                        <a:solidFill>
                          <a:schemeClr val="accent1">
                            <a:lumMod val="75000"/>
                          </a:schemeClr>
                        </a:solidFill>
                        <a:ea typeface="宋体" panose="02010600030101010101" pitchFamily="2" charset="-122"/>
                      </a:endParaRPr>
                    </a:p>
                    <a:p>
                      <a:pPr algn="ctr" fontAlgn="ctr">
                        <a:buNone/>
                      </a:pPr>
                      <a:r>
                        <a:rPr lang="en-US" altLang="zh-CN" b="1">
                          <a:solidFill>
                            <a:schemeClr val="accent1">
                              <a:lumMod val="75000"/>
                            </a:schemeClr>
                          </a:solidFill>
                          <a:ea typeface="宋体" panose="02010600030101010101" pitchFamily="2" charset="-122"/>
                        </a:rPr>
                        <a:t>24</a:t>
                      </a:r>
                      <a:r>
                        <a:rPr lang="zh-CN" altLang="en-US" b="1">
                          <a:solidFill>
                            <a:schemeClr val="accent1">
                              <a:lumMod val="75000"/>
                            </a:schemeClr>
                          </a:solidFill>
                          <a:ea typeface="宋体" panose="02010600030101010101" pitchFamily="2" charset="-122"/>
                        </a:rPr>
                        <a:t>小时内</a:t>
                      </a:r>
                    </a:p>
                  </a:txBody>
                  <a:tcPr/>
                </a:tc>
              </a:tr>
            </a:tbl>
          </a:graphicData>
        </a:graphic>
      </p:graphicFrame>
      <p:sp>
        <p:nvSpPr>
          <p:cNvPr id="5" name="文本框 4"/>
          <p:cNvSpPr txBox="1"/>
          <p:nvPr/>
        </p:nvSpPr>
        <p:spPr>
          <a:xfrm>
            <a:off x="447040" y="1201420"/>
            <a:ext cx="6311900" cy="460375"/>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en-US" altLang="zh-CN" sz="2400" b="1" dirty="0" smtClean="0">
                <a:solidFill>
                  <a:srgbClr val="0070C0"/>
                </a:solidFill>
                <a:latin typeface="宋体" panose="02010600030101010101" pitchFamily="2" charset="-122"/>
                <a:sym typeface="+mn-ea"/>
              </a:rPr>
              <a:t>1.</a:t>
            </a:r>
            <a:r>
              <a:rPr lang="zh-CN" altLang="en-US" sz="2400" b="1" dirty="0" smtClean="0">
                <a:solidFill>
                  <a:srgbClr val="0070C0"/>
                </a:solidFill>
                <a:latin typeface="宋体" panose="02010600030101010101" pitchFamily="2" charset="-122"/>
                <a:sym typeface="+mn-ea"/>
              </a:rPr>
              <a:t>法定</a:t>
            </a:r>
            <a:r>
              <a:rPr lang="zh-CN" altLang="en-US" sz="2400" b="1" dirty="0">
                <a:solidFill>
                  <a:srgbClr val="0070C0"/>
                </a:solidFill>
                <a:latin typeface="宋体" panose="02010600030101010101" pitchFamily="2" charset="-122"/>
                <a:sym typeface="+mn-ea"/>
              </a:rPr>
              <a:t>传染病，</a:t>
            </a:r>
            <a:r>
              <a:rPr lang="zh-CN" altLang="en-US" sz="2400" b="1" dirty="0">
                <a:latin typeface="宋体" panose="02010600030101010101" pitchFamily="2" charset="-122"/>
                <a:sym typeface="+mn-ea"/>
              </a:rPr>
              <a:t>共三类</a:t>
            </a:r>
            <a:r>
              <a:rPr lang="en-US" altLang="zh-CN" sz="2400" b="1" dirty="0">
                <a:latin typeface="宋体" panose="02010600030101010101" pitchFamily="2" charset="-122"/>
                <a:sym typeface="+mn-ea"/>
              </a:rPr>
              <a:t>41</a:t>
            </a:r>
            <a:r>
              <a:rPr lang="zh-CN" altLang="en-US" sz="2400" b="1" dirty="0">
                <a:latin typeface="宋体" panose="02010600030101010101" pitchFamily="2" charset="-122"/>
                <a:sym typeface="+mn-ea"/>
              </a:rPr>
              <a:t>种。</a:t>
            </a:r>
            <a:endParaRPr lang="zh-CN" altLang="en-US" sz="2400" b="1" dirty="0">
              <a:latin typeface="宋体" panose="02010600030101010101" pitchFamily="2" charset="-122"/>
              <a:ea typeface="微软雅黑" panose="020B0503020204020204" pitchFamily="34" charset="-122"/>
              <a:sym typeface="+mn-ea"/>
            </a:endParaRPr>
          </a:p>
        </p:txBody>
      </p:sp>
      <p:sp>
        <p:nvSpPr>
          <p:cNvPr id="4" name="TextBox 5"/>
          <p:cNvSpPr txBox="1"/>
          <p:nvPr>
            <p:custDataLst>
              <p:tags r:id="rId2"/>
            </p:custDataLst>
          </p:nvPr>
        </p:nvSpPr>
        <p:spPr>
          <a:xfrm>
            <a:off x="593725" y="285115"/>
            <a:ext cx="570992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传染病病种及分类、报告时限</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advTm="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71973" y="924560"/>
            <a:ext cx="11447362" cy="1686560"/>
          </a:xfrm>
          <a:prstGeom prst="rect">
            <a:avLst/>
          </a:prstGeom>
          <a:noFill/>
          <a:ln w="9525">
            <a:noFill/>
          </a:ln>
        </p:spPr>
        <p:txBody>
          <a:bodyPr wrap="square">
            <a:spAutoFit/>
          </a:bodyPr>
          <a:lstStyle/>
          <a:p>
            <a:pPr marL="0" lvl="1">
              <a:lnSpc>
                <a:spcPts val="3800"/>
              </a:lnSpc>
            </a:pPr>
            <a:r>
              <a:rPr lang="en-US" altLang="zh-CN" sz="2400" b="1" kern="0" dirty="0" smtClean="0">
                <a:solidFill>
                  <a:schemeClr val="accent1">
                    <a:lumMod val="75000"/>
                  </a:schemeClr>
                </a:solidFill>
                <a:latin typeface="宋体" panose="02010600030101010101" pitchFamily="2" charset="-122"/>
                <a:cs typeface="仿宋" panose="02010609060101010101" charset="-122"/>
                <a:sym typeface="+mn-ea"/>
              </a:rPr>
              <a:t>2.</a:t>
            </a:r>
            <a:r>
              <a:rPr lang="zh-CN" altLang="en-US" sz="2400" b="1" kern="0" dirty="0" smtClean="0">
                <a:solidFill>
                  <a:schemeClr val="accent1">
                    <a:lumMod val="75000"/>
                  </a:schemeClr>
                </a:solidFill>
                <a:latin typeface="宋体" panose="02010600030101010101" pitchFamily="2" charset="-122"/>
                <a:cs typeface="仿宋" panose="02010609060101010101" charset="-122"/>
                <a:sym typeface="+mn-ea"/>
              </a:rPr>
              <a:t>尚未纳入法定管理传染病</a:t>
            </a:r>
          </a:p>
          <a:p>
            <a:pPr marL="0" lvl="1">
              <a:lnSpc>
                <a:spcPct val="120000"/>
              </a:lnSpc>
              <a:spcBef>
                <a:spcPts val="0"/>
              </a:spcBef>
              <a:spcAft>
                <a:spcPts val="0"/>
              </a:spcAft>
            </a:pPr>
            <a:r>
              <a:rPr lang="zh-CN" altLang="en-US" sz="2000" kern="0" dirty="0" smtClean="0">
                <a:latin typeface="宋体" panose="02010600030101010101" pitchFamily="2" charset="-122"/>
                <a:cs typeface="仿宋" panose="02010609060101010101" charset="-122"/>
                <a:sym typeface="+mn-ea"/>
              </a:rPr>
              <a:t>国家卫生健康委决定列入乙类、丙类传染病管理的其他传染病和需要开展应急监测的其他传染病。包括新发或再发传染病、境外输入的传染病。根据防控方案、监测方案等进行报告管理。输入性病例须在备注栏注明来源地区，统一格式为“境外输入/X国家或地区”或“境内输入/X省X市X县</a:t>
            </a:r>
            <a:r>
              <a:rPr lang="en-US" altLang="zh-CN" sz="2000" kern="0" dirty="0" smtClean="0">
                <a:latin typeface="宋体" pitchFamily="2" charset="-122"/>
                <a:cs typeface="仿宋" panose="02010609060101010101" charset="-122"/>
                <a:sym typeface="+mn-ea"/>
              </a:rPr>
              <a:t>”</a:t>
            </a:r>
            <a:r>
              <a:rPr lang="zh-CN" altLang="en-US" sz="2000" kern="0" dirty="0" smtClean="0">
                <a:latin typeface="宋体" panose="02010600030101010101" pitchFamily="2" charset="-122"/>
                <a:ea typeface="黑体" panose="02010609060101010101" charset="-122"/>
                <a:cs typeface="仿宋" panose="02010609060101010101" charset="-122"/>
                <a:sym typeface="+mn-ea"/>
              </a:rPr>
              <a:t>。</a:t>
            </a:r>
          </a:p>
        </p:txBody>
      </p:sp>
      <p:graphicFrame>
        <p:nvGraphicFramePr>
          <p:cNvPr id="5" name="表格 4"/>
          <p:cNvGraphicFramePr/>
          <p:nvPr>
            <p:custDataLst>
              <p:tags r:id="rId2"/>
            </p:custDataLst>
          </p:nvPr>
        </p:nvGraphicFramePr>
        <p:xfrm>
          <a:off x="423545" y="2632075"/>
          <a:ext cx="11518265" cy="3296285"/>
        </p:xfrm>
        <a:graphic>
          <a:graphicData uri="http://schemas.openxmlformats.org/drawingml/2006/table">
            <a:tbl>
              <a:tblPr firstRow="1">
                <a:tableStyleId>{968F48CB-B3E4-4AC4-B9B0-83364689537C}</a:tableStyleId>
              </a:tblPr>
              <a:tblGrid>
                <a:gridCol w="5588635"/>
                <a:gridCol w="1445260"/>
                <a:gridCol w="4484370"/>
              </a:tblGrid>
              <a:tr h="433705">
                <a:tc>
                  <a:txBody>
                    <a:bodyPr/>
                    <a:lstStyle/>
                    <a:p>
                      <a:pPr algn="ctr" fontAlgn="ctr">
                        <a:buNone/>
                      </a:pPr>
                      <a:r>
                        <a:rPr lang="zh-CN" altLang="en-US" dirty="0"/>
                        <a:t>病种</a:t>
                      </a:r>
                    </a:p>
                  </a:txBody>
                  <a:tcPr/>
                </a:tc>
                <a:tc>
                  <a:txBody>
                    <a:bodyPr/>
                    <a:lstStyle/>
                    <a:p>
                      <a:pPr algn="ctr" fontAlgn="ctr">
                        <a:buNone/>
                      </a:pPr>
                      <a:r>
                        <a:rPr lang="zh-CN" altLang="en-US"/>
                        <a:t>报告时限</a:t>
                      </a:r>
                    </a:p>
                  </a:txBody>
                  <a:tcPr/>
                </a:tc>
                <a:tc>
                  <a:txBody>
                    <a:bodyPr/>
                    <a:lstStyle/>
                    <a:p>
                      <a:pPr algn="ctr" fontAlgn="ctr">
                        <a:buNone/>
                      </a:pPr>
                      <a:r>
                        <a:rPr lang="zh-CN" altLang="en-US"/>
                        <a:t>报告疾病类别选择</a:t>
                      </a:r>
                    </a:p>
                  </a:txBody>
                  <a:tcPr/>
                </a:tc>
              </a:tr>
              <a:tr h="433070">
                <a:tc>
                  <a:txBody>
                    <a:bodyPr/>
                    <a:lstStyle/>
                    <a:p>
                      <a:pPr algn="ctr" fontAlgn="ctr">
                        <a:buNone/>
                      </a:pPr>
                      <a:r>
                        <a:rPr lang="zh-CN" altLang="en-US"/>
                        <a:t>埃博拉</a:t>
                      </a:r>
                    </a:p>
                  </a:txBody>
                  <a:tcPr/>
                </a:tc>
                <a:tc>
                  <a:txBody>
                    <a:bodyPr/>
                    <a:lstStyle/>
                    <a:p>
                      <a:pPr algn="ctr" fontAlgn="ctr">
                        <a:buNone/>
                      </a:pPr>
                      <a:r>
                        <a:rPr lang="en-US" altLang="zh-CN"/>
                        <a:t>2</a:t>
                      </a:r>
                      <a:r>
                        <a:rPr lang="zh-CN" altLang="en-US"/>
                        <a:t>小时内</a:t>
                      </a:r>
                    </a:p>
                  </a:txBody>
                  <a:tcPr/>
                </a:tc>
                <a:tc>
                  <a:txBody>
                    <a:bodyPr/>
                    <a:lstStyle/>
                    <a:p>
                      <a:pPr algn="ctr" fontAlgn="ctr">
                        <a:buNone/>
                      </a:pPr>
                      <a:r>
                        <a:rPr lang="zh-CN" altLang="en-US"/>
                        <a:t>“其他传染病”中的“埃博拉出血热”</a:t>
                      </a:r>
                    </a:p>
                  </a:txBody>
                  <a:tcPr/>
                </a:tc>
              </a:tr>
              <a:tr h="433705">
                <a:tc>
                  <a:txBody>
                    <a:bodyPr/>
                    <a:lstStyle/>
                    <a:p>
                      <a:pPr algn="ctr" fontAlgn="ctr">
                        <a:buNone/>
                      </a:pPr>
                      <a:r>
                        <a:rPr lang="zh-CN" altLang="en-US"/>
                        <a:t>中东呼吸综合征</a:t>
                      </a:r>
                    </a:p>
                  </a:txBody>
                  <a:tcPr/>
                </a:tc>
                <a:tc>
                  <a:txBody>
                    <a:bodyPr/>
                    <a:lstStyle/>
                    <a:p>
                      <a:pPr algn="ctr" fontAlgn="ctr">
                        <a:buNone/>
                      </a:pPr>
                      <a:r>
                        <a:rPr lang="en-US" altLang="zh-CN"/>
                        <a:t>2</a:t>
                      </a:r>
                      <a:r>
                        <a:rPr lang="zh-CN" altLang="en-US"/>
                        <a:t>小时内</a:t>
                      </a:r>
                    </a:p>
                  </a:txBody>
                  <a:tcPr/>
                </a:tc>
                <a:tc>
                  <a:txBody>
                    <a:bodyPr/>
                    <a:lstStyle/>
                    <a:p>
                      <a:pPr algn="ctr" fontAlgn="ctr">
                        <a:buNone/>
                      </a:pPr>
                      <a:r>
                        <a:rPr lang="zh-CN" altLang="en-US" sz="1800"/>
                        <a:t>“其他传染病”中的“中东呼吸综合征”</a:t>
                      </a:r>
                    </a:p>
                  </a:txBody>
                  <a:tcPr/>
                </a:tc>
              </a:tr>
              <a:tr h="488950">
                <a:tc>
                  <a:txBody>
                    <a:bodyPr/>
                    <a:lstStyle/>
                    <a:p>
                      <a:pPr algn="ctr" fontAlgn="ctr">
                        <a:buNone/>
                      </a:pPr>
                      <a:r>
                        <a:rPr lang="zh-CN" altLang="en-US" dirty="0"/>
                        <a:t>黄热病、拉沙热、裂谷热、西尼罗热、马尔堡出血热</a:t>
                      </a:r>
                    </a:p>
                  </a:txBody>
                  <a:tcPr/>
                </a:tc>
                <a:tc>
                  <a:txBody>
                    <a:bodyPr/>
                    <a:lstStyle/>
                    <a:p>
                      <a:pPr algn="ctr" fontAlgn="ctr">
                        <a:buNone/>
                      </a:pPr>
                      <a:r>
                        <a:rPr lang="en-US" altLang="zh-CN"/>
                        <a:t>2</a:t>
                      </a:r>
                      <a:r>
                        <a:rPr lang="zh-CN" altLang="en-US"/>
                        <a:t>小时内</a:t>
                      </a:r>
                    </a:p>
                  </a:txBody>
                  <a:tcPr/>
                </a:tc>
                <a:tc>
                  <a:txBody>
                    <a:bodyPr/>
                    <a:lstStyle/>
                    <a:p>
                      <a:pPr algn="ctr" fontAlgn="ctr">
                        <a:buNone/>
                      </a:pPr>
                      <a:r>
                        <a:rPr lang="zh-CN" altLang="en-US"/>
                        <a:t>“其他传染病”</a:t>
                      </a:r>
                    </a:p>
                  </a:txBody>
                  <a:tcPr/>
                </a:tc>
              </a:tr>
              <a:tr h="433705">
                <a:tc>
                  <a:txBody>
                    <a:bodyPr/>
                    <a:lstStyle/>
                    <a:p>
                      <a:pPr algn="ctr" fontAlgn="ctr">
                        <a:buNone/>
                      </a:pPr>
                      <a:r>
                        <a:rPr lang="zh-CN" altLang="en-US"/>
                        <a:t>发热伴血小板减少综合征</a:t>
                      </a:r>
                    </a:p>
                  </a:txBody>
                  <a:tcPr/>
                </a:tc>
                <a:tc>
                  <a:txBody>
                    <a:bodyPr/>
                    <a:lstStyle/>
                    <a:p>
                      <a:pPr algn="ctr" fontAlgn="ctr">
                        <a:buNone/>
                      </a:pPr>
                      <a:r>
                        <a:rPr lang="en-US" altLang="zh-CN"/>
                        <a:t>24</a:t>
                      </a:r>
                      <a:r>
                        <a:rPr lang="zh-CN" altLang="en-US"/>
                        <a:t>小时内</a:t>
                      </a:r>
                    </a:p>
                  </a:txBody>
                  <a:tcPr/>
                </a:tc>
                <a:tc>
                  <a:txBody>
                    <a:bodyPr/>
                    <a:lstStyle/>
                    <a:p>
                      <a:pPr algn="ctr" fontAlgn="ctr">
                        <a:buNone/>
                      </a:pPr>
                      <a:r>
                        <a:rPr lang="zh-CN" altLang="en-US"/>
                        <a:t>“其它传染病”中“发热伴血小板减少综合征”</a:t>
                      </a:r>
                    </a:p>
                  </a:txBody>
                  <a:tcPr/>
                </a:tc>
              </a:tr>
              <a:tr h="433070">
                <a:tc>
                  <a:txBody>
                    <a:bodyPr/>
                    <a:lstStyle/>
                    <a:p>
                      <a:pPr algn="ctr" fontAlgn="ctr">
                        <a:buNone/>
                      </a:pPr>
                      <a:r>
                        <a:rPr lang="zh-CN" altLang="en-US"/>
                        <a:t>寨卡病毒病</a:t>
                      </a:r>
                    </a:p>
                  </a:txBody>
                  <a:tcPr/>
                </a:tc>
                <a:tc>
                  <a:txBody>
                    <a:bodyPr/>
                    <a:lstStyle/>
                    <a:p>
                      <a:pPr algn="ctr" fontAlgn="ctr">
                        <a:buNone/>
                      </a:pPr>
                      <a:r>
                        <a:rPr lang="en-US" altLang="zh-CN"/>
                        <a:t>24</a:t>
                      </a:r>
                      <a:r>
                        <a:rPr lang="zh-CN" altLang="en-US"/>
                        <a:t>小时内</a:t>
                      </a:r>
                    </a:p>
                  </a:txBody>
                  <a:tcPr/>
                </a:tc>
                <a:tc>
                  <a:txBody>
                    <a:bodyPr/>
                    <a:lstStyle/>
                    <a:p>
                      <a:pPr algn="ctr" fontAlgn="ctr">
                        <a:buNone/>
                      </a:pPr>
                      <a:r>
                        <a:rPr lang="zh-CN" altLang="en-US"/>
                        <a:t>“其它传染病”中的“寨卡病毒病”</a:t>
                      </a:r>
                    </a:p>
                  </a:txBody>
                  <a:tcPr/>
                </a:tc>
              </a:tr>
              <a:tr h="433705">
                <a:tc>
                  <a:txBody>
                    <a:bodyPr/>
                    <a:lstStyle/>
                    <a:p>
                      <a:pPr algn="ctr" fontAlgn="ctr">
                        <a:buNone/>
                      </a:pPr>
                      <a:r>
                        <a:rPr lang="zh-CN" altLang="en-US"/>
                        <a:t>基孔肯雅热</a:t>
                      </a:r>
                    </a:p>
                  </a:txBody>
                  <a:tcPr/>
                </a:tc>
                <a:tc>
                  <a:txBody>
                    <a:bodyPr/>
                    <a:lstStyle/>
                    <a:p>
                      <a:pPr algn="ctr" fontAlgn="ctr">
                        <a:buNone/>
                      </a:pPr>
                      <a:r>
                        <a:rPr lang="en-US" altLang="zh-CN"/>
                        <a:t>24</a:t>
                      </a:r>
                      <a:r>
                        <a:rPr lang="zh-CN" altLang="en-US"/>
                        <a:t>小时内</a:t>
                      </a:r>
                    </a:p>
                  </a:txBody>
                  <a:tcPr/>
                </a:tc>
                <a:tc>
                  <a:txBody>
                    <a:bodyPr/>
                    <a:lstStyle/>
                    <a:p>
                      <a:pPr algn="ctr" fontAlgn="ctr">
                        <a:buNone/>
                      </a:pPr>
                      <a:r>
                        <a:rPr lang="zh-CN" altLang="en-US" sz="1800"/>
                        <a:t>“其他传染病”</a:t>
                      </a:r>
                    </a:p>
                  </a:txBody>
                  <a:tcPr/>
                </a:tc>
              </a:tr>
            </a:tbl>
          </a:graphicData>
        </a:graphic>
      </p:graphicFrame>
      <p:sp>
        <p:nvSpPr>
          <p:cNvPr id="3" name="文本框 2"/>
          <p:cNvSpPr txBox="1"/>
          <p:nvPr/>
        </p:nvSpPr>
        <p:spPr>
          <a:xfrm>
            <a:off x="555625" y="5881370"/>
            <a:ext cx="11090275" cy="36830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1800" dirty="0">
                <a:solidFill>
                  <a:schemeClr val="tx1"/>
                </a:solidFill>
                <a:latin typeface="Arial" panose="020B0604020202020204" pitchFamily="34" charset="0"/>
                <a:ea typeface="微软雅黑" panose="020B0503020204020204" pitchFamily="34" charset="-122"/>
              </a:rPr>
              <a:t>发现</a:t>
            </a:r>
            <a:r>
              <a:rPr lang="zh-CN" altLang="en-US" sz="1800" b="1" dirty="0">
                <a:solidFill>
                  <a:schemeClr val="accent5">
                    <a:lumMod val="50000"/>
                  </a:schemeClr>
                </a:solidFill>
                <a:latin typeface="Arial" panose="020B0604020202020204" pitchFamily="34" charset="0"/>
                <a:ea typeface="微软雅黑" panose="020B0503020204020204" pitchFamily="34" charset="-122"/>
              </a:rPr>
              <a:t>不明原因肺炎病例</a:t>
            </a:r>
            <a:r>
              <a:rPr lang="zh-CN" altLang="en-US" sz="1800" dirty="0">
                <a:solidFill>
                  <a:schemeClr val="tx1"/>
                </a:solidFill>
                <a:latin typeface="Arial" panose="020B0604020202020204" pitchFamily="34" charset="0"/>
                <a:ea typeface="微软雅黑" panose="020B0503020204020204" pitchFamily="34" charset="-122"/>
              </a:rPr>
              <a:t>由医疗机构在</a:t>
            </a:r>
            <a:r>
              <a:rPr lang="en-US" altLang="zh-CN" sz="1800" dirty="0">
                <a:solidFill>
                  <a:schemeClr val="tx1"/>
                </a:solidFill>
                <a:latin typeface="Arial" panose="020B0604020202020204" pitchFamily="34" charset="0"/>
                <a:ea typeface="微软雅黑" panose="020B0503020204020204" pitchFamily="34" charset="-122"/>
              </a:rPr>
              <a:t>12</a:t>
            </a:r>
            <a:r>
              <a:rPr lang="zh-CN" altLang="en-US" sz="1800" dirty="0">
                <a:solidFill>
                  <a:schemeClr val="tx1"/>
                </a:solidFill>
                <a:latin typeface="Arial" panose="020B0604020202020204" pitchFamily="34" charset="0"/>
                <a:ea typeface="微软雅黑" panose="020B0503020204020204" pitchFamily="34" charset="-122"/>
              </a:rPr>
              <a:t>小时内组织专家会诊和排查，仍不能明确诊断的进行报告。</a:t>
            </a:r>
          </a:p>
        </p:txBody>
      </p:sp>
      <p:sp>
        <p:nvSpPr>
          <p:cNvPr id="6" name="TextBox 5"/>
          <p:cNvSpPr txBox="1"/>
          <p:nvPr>
            <p:custDataLst>
              <p:tags r:id="rId3"/>
            </p:custDataLst>
          </p:nvPr>
        </p:nvSpPr>
        <p:spPr>
          <a:xfrm>
            <a:off x="593725" y="285115"/>
            <a:ext cx="5709920"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lnSpc>
                <a:spcPct val="120000"/>
              </a:lnSpc>
              <a:spcBef>
                <a:spcPts val="0"/>
              </a:spcBef>
              <a:spcAft>
                <a:spcPts val="0"/>
              </a:spcAft>
              <a:buClrTx/>
              <a:buSzTx/>
              <a:buFontTx/>
              <a:buNone/>
              <a:defRPr/>
            </a:pPr>
            <a:r>
              <a:rPr lang="zh-CN" altLang="en-US" sz="3200" b="1"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传染病病种及分类、报告时限</a:t>
            </a:r>
            <a:endParaRPr kumimoji="0" lang="zh-CN" altLang="en-US" sz="3200" b="1" kern="1200" cap="none" spc="300" normalizeH="0" baseline="0" noProof="0" dirty="0" smtClean="0">
              <a:solidFill>
                <a:schemeClr val="tx1"/>
              </a:solidFill>
              <a:effectLst>
                <a:outerShdw blurRad="50800" dist="38100" dir="5400000" algn="t" rotWithShape="0">
                  <a:prstClr val="black">
                    <a:alpha val="40000"/>
                  </a:prstClr>
                </a:outerShdw>
              </a:effectLst>
              <a:latin typeface="楷体" panose="02010609060101010101" pitchFamily="49" charset="-122"/>
              <a:ea typeface="楷体" panose="02010609060101010101" pitchFamily="49" charset="-122"/>
              <a:cs typeface="+mn-cs"/>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8"/>
          <p:cNvSpPr txBox="1"/>
          <p:nvPr>
            <p:custDataLst>
              <p:tags r:id="rId2"/>
            </p:custDataLst>
          </p:nvPr>
        </p:nvSpPr>
        <p:spPr>
          <a:xfrm>
            <a:off x="607060" y="1375410"/>
            <a:ext cx="11210290" cy="4037965"/>
          </a:xfrm>
          <a:prstGeom prst="rect">
            <a:avLst/>
          </a:prstGeom>
          <a:noFill/>
          <a:ln w="9525">
            <a:noFill/>
          </a:ln>
        </p:spPr>
        <p:txBody>
          <a:bodyPr wrap="square">
            <a:noAutofit/>
          </a:bodyPr>
          <a:lstStyle/>
          <a:p>
            <a:pPr>
              <a:lnSpc>
                <a:spcPct val="150000"/>
              </a:lnSpc>
            </a:pPr>
            <a:r>
              <a:rPr lang="zh-CN" altLang="en-US" sz="2400" b="1" dirty="0">
                <a:latin typeface="楷体" pitchFamily="49" charset="-122"/>
                <a:ea typeface="楷体" pitchFamily="49" charset="-122"/>
                <a:sym typeface="+mn-ea"/>
              </a:rPr>
              <a:t>《中华人民共和国传染病防治法》第六十九条 医疗机构违反本法规定，有下列情形之一的，由县级以上人民政府卫生行政部门责令改正，通报批评，给予警告；造成传染病传播、流行或者其他严重后果的，对负有责任的主管人员和其他直接责任人员，依法给予降级、撤职、开除的处分，并可以依法吊销有关责任人员的执业证书；构成犯罪的，依法追究刑事责任：</a:t>
            </a:r>
            <a:endParaRPr lang="zh-CN" altLang="en-US" sz="2400" b="1" dirty="0">
              <a:latin typeface="楷体" pitchFamily="49" charset="-122"/>
              <a:ea typeface="楷体" pitchFamily="49" charset="-122"/>
            </a:endParaRPr>
          </a:p>
          <a:p>
            <a:pPr>
              <a:lnSpc>
                <a:spcPct val="150000"/>
              </a:lnSpc>
            </a:pPr>
            <a:endParaRPr lang="zh-CN" altLang="en-US" sz="2400" dirty="0">
              <a:latin typeface="宋体" panose="02010600030101010101" pitchFamily="2" charset="-122"/>
              <a:ea typeface="黑体" panose="02010609060101010101" charset="-122"/>
              <a:sym typeface="+mn-ea"/>
            </a:endParaRPr>
          </a:p>
        </p:txBody>
      </p:sp>
      <p:sp>
        <p:nvSpPr>
          <p:cNvPr id="8" name="TextBox 5"/>
          <p:cNvSpPr txBox="1"/>
          <p:nvPr>
            <p:custDataLst>
              <p:tags r:id="rId3"/>
            </p:custDataLst>
          </p:nvPr>
        </p:nvSpPr>
        <p:spPr>
          <a:xfrm>
            <a:off x="593725" y="285115"/>
            <a:ext cx="4032885"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spcBef>
                <a:spcPts val="0"/>
              </a:spcBef>
              <a:spcAft>
                <a:spcPts val="0"/>
              </a:spcAft>
              <a:buClrTx/>
              <a:buSzTx/>
              <a:buFontTx/>
              <a:buNone/>
              <a:defRPr/>
            </a:pPr>
            <a:r>
              <a:rPr lang="zh-CN" altLang="en-US" sz="3200" b="1" noProof="0" dirty="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rPr>
              <a:t>法律责任</a:t>
            </a:r>
            <a:endParaRPr kumimoji="0" lang="zh-CN" altLang="en-US" sz="3200" b="1" kern="1200" cap="none" spc="300" normalizeH="0" baseline="0" noProof="0" dirty="0" smtClean="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文本框 8"/>
          <p:cNvSpPr txBox="1"/>
          <p:nvPr>
            <p:custDataLst>
              <p:tags r:id="rId2"/>
            </p:custDataLst>
          </p:nvPr>
        </p:nvSpPr>
        <p:spPr>
          <a:xfrm>
            <a:off x="607060" y="1375410"/>
            <a:ext cx="11210290" cy="4037965"/>
          </a:xfrm>
          <a:prstGeom prst="rect">
            <a:avLst/>
          </a:prstGeom>
          <a:noFill/>
          <a:ln w="9525">
            <a:noFill/>
          </a:ln>
        </p:spPr>
        <p:txBody>
          <a:bodyPr wrap="square">
            <a:noAutofit/>
          </a:bodyPr>
          <a:lstStyle/>
          <a:p>
            <a:pPr defTabSz="520700">
              <a:lnSpc>
                <a:spcPct val="150000"/>
              </a:lnSpc>
            </a:pPr>
            <a:r>
              <a:rPr lang="zh-CN" altLang="en-US" sz="2400" b="1" dirty="0">
                <a:latin typeface="楷体" pitchFamily="49" charset="-122"/>
                <a:ea typeface="楷体" pitchFamily="49" charset="-122"/>
                <a:sym typeface="+mn-ea"/>
              </a:rPr>
              <a:t>（一）未按照规定承担本单位的传染病预防、控制工作、医院感染控制任务和责任区域内的传染病预防工作的；</a:t>
            </a:r>
            <a:endParaRPr lang="zh-CN" altLang="en-US" sz="2400" b="1" dirty="0">
              <a:latin typeface="楷体" pitchFamily="49" charset="-122"/>
              <a:ea typeface="楷体" pitchFamily="49" charset="-122"/>
            </a:endParaRPr>
          </a:p>
          <a:p>
            <a:pPr defTabSz="520700">
              <a:lnSpc>
                <a:spcPct val="150000"/>
              </a:lnSpc>
            </a:pPr>
            <a:r>
              <a:rPr lang="zh-CN" altLang="en-US" sz="2400" b="1" dirty="0">
                <a:latin typeface="楷体" pitchFamily="49" charset="-122"/>
                <a:ea typeface="楷体" pitchFamily="49" charset="-122"/>
                <a:sym typeface="+mn-ea"/>
              </a:rPr>
              <a:t>（二）未按照规定报告传染病疫情，或者隐瞒、谎报、缓报传染病疫情的；</a:t>
            </a:r>
            <a:endParaRPr lang="zh-CN" altLang="en-US" sz="2400" b="1" dirty="0">
              <a:latin typeface="楷体" pitchFamily="49" charset="-122"/>
              <a:ea typeface="楷体" pitchFamily="49" charset="-122"/>
            </a:endParaRPr>
          </a:p>
          <a:p>
            <a:pPr defTabSz="520700">
              <a:lnSpc>
                <a:spcPct val="150000"/>
              </a:lnSpc>
            </a:pPr>
            <a:r>
              <a:rPr lang="zh-CN" altLang="en-US" sz="2400" b="1" dirty="0">
                <a:latin typeface="楷体" pitchFamily="49" charset="-122"/>
                <a:ea typeface="楷体" pitchFamily="49" charset="-122"/>
                <a:sym typeface="+mn-ea"/>
              </a:rPr>
              <a:t>（三）发现传染病疫情时，未按照规定对传染病病人、疑似传染病病人提供医疗救护、现场救援、接诊、转诊的，或拒绝接受转诊的；</a:t>
            </a:r>
          </a:p>
        </p:txBody>
      </p:sp>
      <p:sp>
        <p:nvSpPr>
          <p:cNvPr id="8" name="TextBox 5"/>
          <p:cNvSpPr txBox="1"/>
          <p:nvPr>
            <p:custDataLst>
              <p:tags r:id="rId3"/>
            </p:custDataLst>
          </p:nvPr>
        </p:nvSpPr>
        <p:spPr>
          <a:xfrm>
            <a:off x="460560" y="249605"/>
            <a:ext cx="2042943" cy="535305"/>
          </a:xfrm>
          <a:prstGeom prst="rect">
            <a:avLst/>
          </a:prstGeom>
          <a:solidFill>
            <a:schemeClr val="accent5">
              <a:lumMod val="20000"/>
              <a:lumOff val="80000"/>
            </a:schemeClr>
          </a:solidFill>
          <a:ln>
            <a:noFill/>
          </a:ln>
          <a:effectLst>
            <a:glow rad="63500">
              <a:schemeClr val="accent5">
                <a:lumMod val="40000"/>
                <a:lumOff val="60000"/>
                <a:alpha val="40000"/>
              </a:schemeClr>
            </a:glow>
            <a:outerShdw blurRad="50800" dist="50800" dir="5400000" algn="ctr" rotWithShape="0">
              <a:schemeClr val="accent5">
                <a:lumMod val="40000"/>
                <a:lumOff val="60000"/>
                <a:alpha val="100000"/>
              </a:schemeClr>
            </a:outerShdw>
          </a:effectLst>
          <a:extLst>
            <a:ext uri="{909E8E84-426E-40DD-AFC4-6F175D3DCCD1}">
              <a14:hiddenFill xmlns="" xmlns:a14="http://schemas.microsoft.com/office/drawing/2010/main">
                <a:solidFill>
                  <a:schemeClr val="accent2">
                    <a:lumMod val="75000"/>
                  </a:schemeClr>
                </a:solidFill>
              </a14:hiddenFill>
            </a:ext>
          </a:extLst>
        </p:spPr>
        <p:txBody>
          <a:bodyPr anchor="ctr"/>
          <a:lstStyle/>
          <a:p>
            <a:pPr marR="0" defTabSz="914400" fontAlgn="auto">
              <a:spcBef>
                <a:spcPts val="0"/>
              </a:spcBef>
              <a:spcAft>
                <a:spcPts val="0"/>
              </a:spcAft>
              <a:buClrTx/>
              <a:buSzTx/>
              <a:buFontTx/>
              <a:buNone/>
              <a:defRPr/>
            </a:pPr>
            <a:r>
              <a:rPr lang="zh-CN" altLang="en-US" sz="3200" b="1" noProof="0" dirty="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rPr>
              <a:t>法律责任</a:t>
            </a:r>
            <a:endParaRPr kumimoji="0" lang="zh-CN" altLang="en-US" sz="3200" b="1" kern="1200" cap="none" spc="300" normalizeH="0" baseline="0" noProof="0" dirty="0" smtClean="0">
              <a:solidFill>
                <a:schemeClr val="tx1"/>
              </a:solidFill>
              <a:effectLst>
                <a:outerShdw blurRad="38100" dist="38100" dir="2700000" algn="tl">
                  <a:srgbClr val="000000">
                    <a:alpha val="43137"/>
                  </a:srgbClr>
                </a:outerShdw>
              </a:effectLst>
              <a:latin typeface="楷体" pitchFamily="49" charset="-122"/>
              <a:ea typeface="楷体" pitchFamily="49" charset="-122"/>
              <a:sym typeface="+mn-ea"/>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e9e4957b-b633-4e50-b9ea-9f51b4ce6a2b"/>
  <p:tag name="COMMONDATA" val="eyJoZGlkIjoiYzlhMWNlZjdkODI1YThkY2I2ZTJiMGJhMmEwMzEwMTAifQ=="/>
  <p:tag name="commondata" val="eyJoZGlkIjoiMTIyYWQ0ZjRlZWZmZDkxYmI2MzBiYWNmNTU4MmRkZWIifQ=="/>
  <p:tag name="resource_record_key" val="{&quot;29&quot;:[20405934],&quot;65&quot;:[20194859],&quot;70&quot;:[3316202,3314426,3314320,3314364,3314344,3318445,3317673,3316160,3316396,3312170,3316384,331241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2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803_1*a*1"/>
  <p:tag name="KSO_WM_TEMPLATE_CATEGORY" val="diagram"/>
  <p:tag name="KSO_WM_TEMPLATE_INDEX" val="2021480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f258f7172254dbeaa27fa54c09f57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ae19f7ac17b94a4fa7e73134a9ddb5fb"/>
  <p:tag name="KSO_WM_UNIT_TEXT_FILL_FORE_SCHEMECOLOR_INDEX_BRIGHTNESS" val="0"/>
  <p:tag name="KSO_WM_UNIT_TEXT_FILL_FORE_SCHEMECOLOR_INDEX" val="13"/>
  <p:tag name="KSO_WM_UNIT_TEXT_FILL_TYPE" val="1"/>
  <p:tag name="KSO_WM_TEMPLATE_ASSEMBLE_XID" val="60656fa14054ed1e2fb80d9f"/>
  <p:tag name="KSO_WM_TEMPLATE_ASSEMBLE_GROUPID" val="60656fa14054ed1e2fb80d9f"/>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803_1*a*1"/>
  <p:tag name="KSO_WM_TEMPLATE_CATEGORY" val="diagram"/>
  <p:tag name="KSO_WM_TEMPLATE_INDEX" val="2021480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f258f7172254dbeaa27fa54c09f57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ae19f7ac17b94a4fa7e73134a9ddb5fb"/>
  <p:tag name="KSO_WM_UNIT_TEXT_FILL_FORE_SCHEMECOLOR_INDEX_BRIGHTNESS" val="0"/>
  <p:tag name="KSO_WM_UNIT_TEXT_FILL_FORE_SCHEMECOLOR_INDEX" val="13"/>
  <p:tag name="KSO_WM_UNIT_TEXT_FILL_TYPE" val="1"/>
  <p:tag name="KSO_WM_TEMPLATE_ASSEMBLE_XID" val="60656fa14054ed1e2fb80d9f"/>
  <p:tag name="KSO_WM_TEMPLATE_ASSEMBLE_GROUPID" val="60656fa14054ed1e2fb80d9f"/>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48.818897637795,&quot;width&quot;:4705.511811023622}"/>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1_1"/>
  <p:tag name="KSO_WM_UNIT_ID" val="diagram19882022_4*l_h_i*1_1_1"/>
  <p:tag name="KSO_WM_TEMPLATE_INDEX" val="19882022"/>
  <p:tag name="KSO_WM_TAG_VERSION" val="2.0"/>
  <p:tag name="KSO_WM_DIAGRAM_GROUP_CODE" val="l1-1"/>
  <p:tag name="KSO_WM_UNIT_SUBTYPE" val="d"/>
  <p:tag name="KSO_WM_DIAGRAM_VIRTUALLY_FRAME" val="{&quot;height&quot;:389.45055118110236,&quot;left&quot;:374.2635433070866,&quot;top&quot;:69.14944881889764,&quot;width&quot;:530.336456692913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4859"/>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a"/>
  <p:tag name="KSO_WM_UNIT_INDEX" val="1_1_1"/>
  <p:tag name="KSO_WM_UNIT_ID" val="diagram19882022_4*l_h_a*1_1_1"/>
  <p:tag name="KSO_WM_TEMPLATE_INDEX" val="19882022"/>
  <p:tag name="KSO_WM_TAG_VERSION" val="2.0"/>
  <p:tag name="KSO_WM_DIAGRAM_GROUP_CODE" val="l1-1"/>
  <p:tag name="KSO_WM_DIAGRAM_VIRTUALLY_FRAME" val="{&quot;height&quot;:389.45055118110236,&quot;left&quot;:374.2635433070866,&quot;top&quot;:69.14944881889764,&quot;width&quot;:530.3364566929134}"/>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2_1"/>
  <p:tag name="KSO_WM_UNIT_ID" val="diagram19882022_4*l_h_i*1_2_1"/>
  <p:tag name="KSO_WM_TEMPLATE_INDEX" val="19882022"/>
  <p:tag name="KSO_WM_TAG_VERSION" val="2.0"/>
  <p:tag name="KSO_WM_DIAGRAM_GROUP_CODE" val="l1-1"/>
  <p:tag name="KSO_WM_UNIT_SUBTYPE" val="d"/>
  <p:tag name="KSO_WM_DIAGRAM_VIRTUALLY_FRAME" val="{&quot;height&quot;:389.45055118110236,&quot;left&quot;:374.2635433070866,&quot;top&quot;:69.14944881889764,&quot;width&quot;:530.3364566929134}"/>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89.45055118110236,&quot;left&quot;:374.2635433070866,&quot;top&quot;:69.14944881889764,&quot;width&quot;:530.3364566929134}"/>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89.45055118110236,&quot;left&quot;:374.2635433070866,&quot;top&quot;:69.14944881889764,&quot;width&quot;:530.3364566929134}"/>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3_1"/>
  <p:tag name="KSO_WM_UNIT_ID" val="diagram19882022_4*l_h_i*1_3_1"/>
  <p:tag name="KSO_WM_TEMPLATE_INDEX" val="19882022"/>
  <p:tag name="KSO_WM_TAG_VERSION" val="2.0"/>
  <p:tag name="KSO_WM_DIAGRAM_GROUP_CODE" val="l1-1"/>
  <p:tag name="KSO_WM_UNIT_SUBTYPE" val="d"/>
  <p:tag name="KSO_WM_DIAGRAM_VIRTUALLY_FRAME" val="{&quot;height&quot;:389.45055118110236,&quot;left&quot;:374.2635433070866,&quot;top&quot;:69.14944881889764,&quot;width&quot;:530.3364566929134}"/>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a"/>
  <p:tag name="KSO_WM_UNIT_INDEX" val="1_3_1"/>
  <p:tag name="KSO_WM_UNIT_ID" val="diagram19882022_4*l_h_a*1_3_1"/>
  <p:tag name="KSO_WM_TEMPLATE_INDEX" val="19882022"/>
  <p:tag name="KSO_WM_TAG_VERSION" val="2.0"/>
  <p:tag name="KSO_WM_DIAGRAM_GROUP_CODE" val="l1-1"/>
  <p:tag name="KSO_WM_DIAGRAM_VIRTUALLY_FRAME" val="{&quot;height&quot;:389.45055118110236,&quot;left&quot;:374.2635433070866,&quot;top&quot;:69.14944881889764,&quot;width&quot;:530.3364566929134}"/>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3_1"/>
  <p:tag name="KSO_WM_UNIT_ID" val="diagram19882022_4*l_h_i*1_3_1"/>
  <p:tag name="KSO_WM_TEMPLATE_INDEX" val="19882022"/>
  <p:tag name="KSO_WM_TAG_VERSION" val="2.0"/>
  <p:tag name="KSO_WM_DIAGRAM_GROUP_CODE" val="l1-1"/>
  <p:tag name="KSO_WM_UNIT_SUBTYPE" val="d"/>
  <p:tag name="KSO_WM_DIAGRAM_VIRTUALLY_FRAME" val="{&quot;height&quot;:389.45055118110236,&quot;left&quot;:374.2635433070866,&quot;top&quot;:69.14944881889764,&quot;width&quot;:530.3364566929134}"/>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a"/>
  <p:tag name="KSO_WM_UNIT_INDEX" val="1_3_1"/>
  <p:tag name="KSO_WM_UNIT_ID" val="diagram19882022_4*l_h_a*1_3_1"/>
  <p:tag name="KSO_WM_TEMPLATE_INDEX" val="19882022"/>
  <p:tag name="KSO_WM_TAG_VERSION" val="2.0"/>
  <p:tag name="KSO_WM_DIAGRAM_GROUP_CODE" val="l1-1"/>
  <p:tag name="KSO_WM_DIAGRAM_VIRTUALLY_FRAME" val="{&quot;height&quot;:389.45055118110236,&quot;left&quot;:374.2635433070866,&quot;top&quot;:69.14944881889764,&quot;width&quot;:530.3364566929134}"/>
</p:tagLst>
</file>

<file path=ppt/tags/tag2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diagram"/>
  <p:tag name="KSO_WM_TEMPLATE_INDEX" val="20194859"/>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SLIDE_ID" val="diagram20201530_2"/>
  <p:tag name="KSO_WM_TEMPLATE_SUBCATEGORY" val="0"/>
  <p:tag name="KSO_WM_SLIDE_TYPE" val="text"/>
  <p:tag name="KSO_WM_SLIDE_SUBTYPE" val="diag"/>
  <p:tag name="KSO_WM_SLIDE_ITEM_CNT" val="4"/>
  <p:tag name="KSO_WM_SLIDE_INDEX" val="2"/>
  <p:tag name="KSO_WM_SLIDE_SIZE" val="800.354*273.6"/>
  <p:tag name="KSO_WM_SLIDE_POSITION" val="93.7*188.55"/>
  <p:tag name="KSO_WM_TAG_VERSION" val="1.0"/>
  <p:tag name="KSO_WM_BEAUTIFY_FLAG" val="#wm#"/>
  <p:tag name="KSO_WM_TEMPLATE_CATEGORY" val="diagram"/>
  <p:tag name="KSO_WM_TEMPLATE_INDEX" val="20201530"/>
  <p:tag name="KSO_WM_DIAGRAM_GROUP_CODE" val="n1-1"/>
  <p:tag name="KSO_WM_SLIDE_DIAGTYPE" val="n"/>
  <p:tag name="KSO_WM_SLIDE_LAYOUT" val="a_f_n"/>
  <p:tag name="KSO_WM_SLIDE_LAYOUT_CNT" val="1_1_1"/>
  <p:tag name="KSO_WM_SPECIAL_SOURCE" val="bdnull"/>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i*1_1_1"/>
  <p:tag name="KSO_WM_TEMPLATE_CATEGORY" val="diagram"/>
  <p:tag name="KSO_WM_TEMPLATE_INDEX" val="20201530"/>
  <p:tag name="KSO_WM_UNIT_LAYERLEVEL" val="1_1_1"/>
  <p:tag name="KSO_WM_TAG_VERSION" val="1.0"/>
  <p:tag name="KSO_WM_BEAUTIFY_FLAG" val="#wm#"/>
  <p:tag name="KSO_WM_DIAGRAM_GROUP_CODE" val="n1-1"/>
  <p:tag name="KSO_WM_UNIT_TYPE" val="n_h_i"/>
  <p:tag name="KSO_WM_UNIT_INDEX" val="1_1_1"/>
  <p:tag name="KSO_WM_UNIT_LINE_FORE_SCHEMECOLOR_INDEX" val="13"/>
  <p:tag name="KSO_WM_UNIT_LINE_FILL_TYPE" val="2"/>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i*1_1_2"/>
  <p:tag name="KSO_WM_TEMPLATE_CATEGORY" val="diagram"/>
  <p:tag name="KSO_WM_TEMPLATE_INDEX" val="20201530"/>
  <p:tag name="KSO_WM_UNIT_LAYERLEVEL" val="1_1_1"/>
  <p:tag name="KSO_WM_TAG_VERSION" val="1.0"/>
  <p:tag name="KSO_WM_BEAUTIFY_FLAG" val="#wm#"/>
  <p:tag name="KSO_WM_DIAGRAM_GROUP_CODE" val="n1-1"/>
  <p:tag name="KSO_WM_UNIT_TYPE" val="n_h_i"/>
  <p:tag name="KSO_WM_UNIT_INDEX" val="1_1_2"/>
  <p:tag name="KSO_WM_UNIT_FILL_FORE_SCHEMECOLOR_INDEX" val="6"/>
  <p:tag name="KSO_WM_UNI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a*1_1_1"/>
  <p:tag name="KSO_WM_TEMPLATE_CATEGORY" val="diagram"/>
  <p:tag name="KSO_WM_TEMPLATE_INDEX" val="20201530"/>
  <p:tag name="KSO_WM_UNIT_LAYERLEVEL" val="1_1_1"/>
  <p:tag name="KSO_WM_TAG_VERSION" val="1.0"/>
  <p:tag name="KSO_WM_BEAUTIFY_FLAG" val="#wm#"/>
  <p:tag name="KSO_WM_UNIT_ISCONTENTSTITLE" val="0"/>
  <p:tag name="KSO_WM_UNIT_NOCLEAR" val="0"/>
  <p:tag name="KSO_WM_UNIT_VALUE" val="8"/>
  <p:tag name="KSO_WM_DIAGRAM_GROUP_CODE" val="n1-1"/>
  <p:tag name="KSO_WM_UNIT_TYPE" val="n_h_a"/>
  <p:tag name="KSO_WM_UNIT_INDEX" val="1_1_1"/>
  <p:tag name="KSO_WM_UNIT_PRESET_TEXT" val="添加标题"/>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1_1"/>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1_1"/>
  <p:tag name="KSO_WM_UNIT_LINE_FORE_SCHEMECOLOR_INDEX" val="13"/>
  <p:tag name="KSO_WM_UNIT_LINE_FILL_TYPE" val="2"/>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2_1"/>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2_1"/>
  <p:tag name="KSO_WM_UNIT_LINE_FORE_SCHEMECOLOR_INDEX" val="13"/>
  <p:tag name="KSO_WM_UNIT_LINE_FILL_TYPE" val="2"/>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3_1"/>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3_1"/>
  <p:tag name="KSO_WM_UNIT_LINE_FORE_SCHEMECOLOR_INDEX" val="13"/>
  <p:tag name="KSO_WM_UNIT_LINE_FILL_TYPE" val="2"/>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4_1"/>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4_1"/>
  <p:tag name="KSO_WM_UNIT_LINE_FORE_SCHEMECOLOR_INDEX" val="13"/>
  <p:tag name="KSO_WM_UNIT_LINE_FILL_TYPE" val="2"/>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i*1_2_1"/>
  <p:tag name="KSO_WM_TEMPLATE_CATEGORY" val="diagram"/>
  <p:tag name="KSO_WM_TEMPLATE_INDEX" val="20201530"/>
  <p:tag name="KSO_WM_UNIT_LAYERLEVEL" val="1_1_1"/>
  <p:tag name="KSO_WM_TAG_VERSION" val="1.0"/>
  <p:tag name="KSO_WM_BEAUTIFY_FLAG" val="#wm#"/>
  <p:tag name="KSO_WM_DIAGRAM_GROUP_CODE" val="n1-1"/>
  <p:tag name="KSO_WM_UNIT_TYPE" val="n_h_i"/>
  <p:tag name="KSO_WM_UNIT_INDEX" val="1_2_1"/>
  <p:tag name="KSO_WM_UNIT_LINE_FORE_SCHEMECOLOR_INDEX" val="13"/>
  <p:tag name="KSO_WM_UNIT_LINE_FILL_TYPE" val="2"/>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2_2"/>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2_2"/>
  <p:tag name="KSO_WM_UNIT_FILL_FORE_SCHEMECOLOR_INDEX" val="9"/>
  <p:tag name="KSO_WM_UNI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3_2"/>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3_2"/>
  <p:tag name="KSO_WM_UNIT_FILL_FORE_SCHEMECOLOR_INDEX" val="5"/>
  <p:tag name="KSO_WM_UNI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4_2"/>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4_2"/>
  <p:tag name="KSO_WM_UNIT_FILL_FORE_SCHEMECOLOR_INDEX" val="9"/>
  <p:tag name="KSO_WM_UNI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1_2"/>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1_2"/>
  <p:tag name="KSO_WM_UNIT_FILL_FORE_SCHEMECOLOR_INDEX" val="5"/>
  <p:tag name="KSO_WM_UNI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1_3"/>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1_3"/>
  <p:tag name="KSO_WM_UNIT_FILL_FORE_SCHEMECOLOR_INDEX" val="14"/>
  <p:tag name="KSO_WM_UNI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2_3"/>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2_3"/>
  <p:tag name="KSO_WM_UNIT_FILL_FORE_SCHEMECOLOR_INDEX" val="14"/>
  <p:tag name="KSO_WM_UNI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3_3"/>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3_3"/>
  <p:tag name="KSO_WM_UNIT_FILL_FORE_SCHEMECOLOR_INDEX" val="14"/>
  <p:tag name="KSO_WM_UNI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4_3"/>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4_3"/>
  <p:tag name="KSO_WM_UNIT_FILL_FORE_SCHEMECOLOR_INDEX" val="14"/>
  <p:tag name="KSO_WM_UNI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1_4"/>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1_4"/>
  <p:tag name="KSO_WM_UNIT_FILL_FORE_SCHEMECOLOR_INDEX" val="5"/>
  <p:tag name="KSO_WM_UNI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2_4"/>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2_4"/>
  <p:tag name="KSO_WM_UNIT_FILL_FORE_SCHEMECOLOR_INDEX" val="9"/>
  <p:tag name="KSO_WM_UNI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3_4"/>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3_4"/>
  <p:tag name="KSO_WM_UNIT_FILL_FORE_SCHEMECOLOR_INDEX" val="5"/>
  <p:tag name="KSO_WM_UNI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i*1_2_4_4"/>
  <p:tag name="KSO_WM_TEMPLATE_CATEGORY" val="diagram"/>
  <p:tag name="KSO_WM_TEMPLATE_INDEX" val="20201530"/>
  <p:tag name="KSO_WM_UNIT_LAYERLEVEL" val="1_1_1_1"/>
  <p:tag name="KSO_WM_TAG_VERSION" val="1.0"/>
  <p:tag name="KSO_WM_BEAUTIFY_FLAG" val="#wm#"/>
  <p:tag name="KSO_WM_DIAGRAM_GROUP_CODE" val="n1-1"/>
  <p:tag name="KSO_WM_UNIT_TYPE" val="n_h_h_i"/>
  <p:tag name="KSO_WM_UNIT_INDEX" val="1_2_4_4"/>
  <p:tag name="KSO_WM_UNIT_FILL_FORE_SCHEMECOLOR_INDEX" val="9"/>
  <p:tag name="KSO_WM_UNI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f*1_2_1_1"/>
  <p:tag name="KSO_WM_TEMPLATE_CATEGORY" val="diagram"/>
  <p:tag name="KSO_WM_TEMPLATE_INDEX" val="20201530"/>
  <p:tag name="KSO_WM_UNIT_LAYERLEVEL" val="1_1_1_1"/>
  <p:tag name="KSO_WM_TAG_VERSION" val="1.0"/>
  <p:tag name="KSO_WM_BEAUTIFY_FLAG" val="#wm#"/>
  <p:tag name="KSO_WM_UNIT_NOCLEAR" val="0"/>
  <p:tag name="KSO_WM_DIAGRAM_GROUP_CODE" val="n1-1"/>
  <p:tag name="KSO_WM_UNIT_TYPE" val="n_h_h_f"/>
  <p:tag name="KSO_WM_UNIT_INDEX" val="1_2_1_1"/>
  <p:tag name="KSO_WM_UNIT_PRESET_TEXT" val="单击此处添加文本具体内容，简明扼要的阐述您的观点。"/>
  <p:tag name="KSO_WM_UNIT_VALUE" val="50"/>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f*1_2_2_1"/>
  <p:tag name="KSO_WM_TEMPLATE_CATEGORY" val="diagram"/>
  <p:tag name="KSO_WM_TEMPLATE_INDEX" val="20201530"/>
  <p:tag name="KSO_WM_UNIT_LAYERLEVEL" val="1_1_1_1"/>
  <p:tag name="KSO_WM_TAG_VERSION" val="1.0"/>
  <p:tag name="KSO_WM_BEAUTIFY_FLAG" val="#wm#"/>
  <p:tag name="KSO_WM_UNIT_NOCLEAR" val="0"/>
  <p:tag name="KSO_WM_DIAGRAM_GROUP_CODE" val="n1-1"/>
  <p:tag name="KSO_WM_UNIT_TYPE" val="n_h_h_f"/>
  <p:tag name="KSO_WM_UNIT_INDEX" val="1_2_2_1"/>
  <p:tag name="KSO_WM_UNIT_PRESET_TEXT" val="单击此处添加文本具体内容，简明扼要的阐述您的观点。"/>
  <p:tag name="KSO_WM_UNIT_VALUE" val="50"/>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f*1_2_3_1"/>
  <p:tag name="KSO_WM_TEMPLATE_CATEGORY" val="diagram"/>
  <p:tag name="KSO_WM_TEMPLATE_INDEX" val="20201530"/>
  <p:tag name="KSO_WM_UNIT_LAYERLEVEL" val="1_1_1_1"/>
  <p:tag name="KSO_WM_TAG_VERSION" val="1.0"/>
  <p:tag name="KSO_WM_BEAUTIFY_FLAG" val="#wm#"/>
  <p:tag name="KSO_WM_UNIT_NOCLEAR" val="0"/>
  <p:tag name="KSO_WM_DIAGRAM_GROUP_CODE" val="n1-1"/>
  <p:tag name="KSO_WM_UNIT_TYPE" val="n_h_h_f"/>
  <p:tag name="KSO_WM_UNIT_INDEX" val="1_2_3_1"/>
  <p:tag name="KSO_WM_UNIT_PRESET_TEXT" val="单击此处添加文本具体内容，简明扼要的阐述您的观点。"/>
  <p:tag name="KSO_WM_UNIT_VALUE" val="50"/>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530_2*n_h_h_f*1_2_4_1"/>
  <p:tag name="KSO_WM_TEMPLATE_CATEGORY" val="diagram"/>
  <p:tag name="KSO_WM_TEMPLATE_INDEX" val="20201530"/>
  <p:tag name="KSO_WM_UNIT_LAYERLEVEL" val="1_1_1_1"/>
  <p:tag name="KSO_WM_TAG_VERSION" val="1.0"/>
  <p:tag name="KSO_WM_BEAUTIFY_FLAG" val="#wm#"/>
  <p:tag name="KSO_WM_UNIT_NOCLEAR" val="0"/>
  <p:tag name="KSO_WM_DIAGRAM_GROUP_CODE" val="n1-1"/>
  <p:tag name="KSO_WM_UNIT_TYPE" val="n_h_h_f"/>
  <p:tag name="KSO_WM_UNIT_INDEX" val="1_2_4_1"/>
  <p:tag name="KSO_WM_UNIT_PRESET_TEXT" val="单击此处添加文本具体内容，简明扼要的阐述您的观点。"/>
  <p:tag name="KSO_WM_UNIT_VALUE" val="50"/>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TABLE_ENDDRAG_ORIGIN_RECT" val="929*349"/>
  <p:tag name="TABLE_ENDDRAG_RECT" val="16*135*929*349"/>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3.xml><?xml version="1.0" encoding="utf-8"?>
<p:tagLst xmlns:a="http://schemas.openxmlformats.org/drawingml/2006/main" xmlns:r="http://schemas.openxmlformats.org/officeDocument/2006/relationships" xmlns:p="http://schemas.openxmlformats.org/presentationml/2006/main">
  <p:tag name="TABLE_ENDDRAG_ORIGIN_RECT" val="906*243"/>
  <p:tag name="TABLE_ENDDRAG_RECT" val="33*210*906*243"/>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PA" val="v4.2.5"/>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PA" val="v4.2.5"/>
</p:tagLst>
</file>

<file path=ppt/tags/tag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0"/>
  <p:tag name="KSO_WM_TEMPLATE_COLOR_TYPE" val="0"/>
  <p:tag name="KSO_WM_TAG_VERSION" val="1.0"/>
  <p:tag name="KSO_WM_BEAUTIFY_FLAG" val="#wm#"/>
  <p:tag name="KSO_WM_TEMPLATE_CATEGORY" val="diagram"/>
  <p:tag name="KSO_WM_TEMPLATE_INDEX" val="20194859"/>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PA" val="v4.2.5"/>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PA" val="v4.2.5"/>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1390_1*a*1"/>
  <p:tag name="KSO_WM_TEMPLATE_CATEGORY" val="diagram"/>
  <p:tag name="KSO_WM_TEMPLATE_INDEX" val="20201390"/>
  <p:tag name="KSO_WM_UNIT_LAYERLEVEL" val="1"/>
  <p:tag name="KSO_WM_TAG_VERSION" val="1.0"/>
  <p:tag name="KSO_WM_BEAUTIFY_FLAG" val=""/>
  <p:tag name="KSO_WM_UNIT_TEXT_FILL_FORE_SCHEMECOLOR_INDEX" val="13"/>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自定义设计方案">
  <a:themeElements>
    <a:clrScheme name="自定义 225">
      <a:dk1>
        <a:sysClr val="windowText" lastClr="000000"/>
      </a:dk1>
      <a:lt1>
        <a:sysClr val="window" lastClr="FFFFFF"/>
      </a:lt1>
      <a:dk2>
        <a:srgbClr val="44546A"/>
      </a:dk2>
      <a:lt2>
        <a:srgbClr val="E7E6E6"/>
      </a:lt2>
      <a:accent1>
        <a:srgbClr val="00BE9B"/>
      </a:accent1>
      <a:accent2>
        <a:srgbClr val="93D845"/>
      </a:accent2>
      <a:accent3>
        <a:srgbClr val="00BE9B"/>
      </a:accent3>
      <a:accent4>
        <a:srgbClr val="93D845"/>
      </a:accent4>
      <a:accent5>
        <a:srgbClr val="00BE9B"/>
      </a:accent5>
      <a:accent6>
        <a:srgbClr val="93D845"/>
      </a:accent6>
      <a:hlink>
        <a:srgbClr val="00BE9B"/>
      </a:hlink>
      <a:folHlink>
        <a:srgbClr val="93D84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20194859数值图示">
      <a:dk1>
        <a:srgbClr val="000000"/>
      </a:dk1>
      <a:lt1>
        <a:srgbClr val="FFFFFF"/>
      </a:lt1>
      <a:dk2>
        <a:srgbClr val="44546A"/>
      </a:dk2>
      <a:lt2>
        <a:srgbClr val="E6E4E4"/>
      </a:lt2>
      <a:accent1>
        <a:srgbClr val="689626"/>
      </a:accent1>
      <a:accent2>
        <a:srgbClr val="62A766"/>
      </a:accent2>
      <a:accent3>
        <a:srgbClr val="A0BB0C"/>
      </a:accent3>
      <a:accent4>
        <a:srgbClr val="CAD87B"/>
      </a:accent4>
      <a:accent5>
        <a:srgbClr val="EADBAA"/>
      </a:accent5>
      <a:accent6>
        <a:srgbClr val="F6ED7E"/>
      </a:accent6>
      <a:hlink>
        <a:srgbClr val="0563C1"/>
      </a:hlink>
      <a:folHlink>
        <a:srgbClr val="954D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prstDash val="dashDot"/>
        </a:ln>
      </a:spPr>
      <a:bodyPr wrap="square">
        <a:spAutoFit/>
      </a:bodyPr>
      <a:lstStyle>
        <a:defPPr indent="357505" algn="just">
          <a:lnSpc>
            <a:spcPct val="150000"/>
          </a:lnSpc>
          <a:spcAft>
            <a:spcPts val="0"/>
          </a:spcAft>
          <a:defRPr lang="zh-CN" altLang="zh-CN" sz="2000" b="1" kern="1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定义设计方案">
  <a:themeElements>
    <a:clrScheme name="自定义 225">
      <a:dk1>
        <a:sysClr val="windowText" lastClr="000000"/>
      </a:dk1>
      <a:lt1>
        <a:sysClr val="window" lastClr="FFFFFF"/>
      </a:lt1>
      <a:dk2>
        <a:srgbClr val="44546A"/>
      </a:dk2>
      <a:lt2>
        <a:srgbClr val="E7E6E6"/>
      </a:lt2>
      <a:accent1>
        <a:srgbClr val="00BE9B"/>
      </a:accent1>
      <a:accent2>
        <a:srgbClr val="93D845"/>
      </a:accent2>
      <a:accent3>
        <a:srgbClr val="00BE9B"/>
      </a:accent3>
      <a:accent4>
        <a:srgbClr val="93D845"/>
      </a:accent4>
      <a:accent5>
        <a:srgbClr val="00BE9B"/>
      </a:accent5>
      <a:accent6>
        <a:srgbClr val="93D845"/>
      </a:accent6>
      <a:hlink>
        <a:srgbClr val="00BE9B"/>
      </a:hlink>
      <a:folHlink>
        <a:srgbClr val="93D84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3717</Words>
  <Application>WPS 演示</Application>
  <PresentationFormat>自定义</PresentationFormat>
  <Paragraphs>227</Paragraphs>
  <Slides>34</Slides>
  <Notes>11</Notes>
  <HiddenSlides>0</HiddenSlides>
  <MMClips>0</MMClips>
  <ScaleCrop>false</ScaleCrop>
  <HeadingPairs>
    <vt:vector size="4" baseType="variant">
      <vt:variant>
        <vt:lpstr>主题</vt:lpstr>
      </vt:variant>
      <vt:variant>
        <vt:i4>6</vt:i4>
      </vt:variant>
      <vt:variant>
        <vt:lpstr>幻灯片标题</vt:lpstr>
      </vt:variant>
      <vt:variant>
        <vt:i4>34</vt:i4>
      </vt:variant>
    </vt:vector>
  </HeadingPairs>
  <TitlesOfParts>
    <vt:vector size="40" baseType="lpstr">
      <vt:lpstr>1_自定义设计方案</vt:lpstr>
      <vt:lpstr>4_Office Theme</vt:lpstr>
      <vt:lpstr>Office 主题​​</vt:lpstr>
      <vt:lpstr>自定义设计方案</vt:lpstr>
      <vt:lpstr>2_自定义设计方案</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徐培</cp:lastModifiedBy>
  <cp:revision>648</cp:revision>
  <cp:lastPrinted>2019-07-23T05:56:00Z</cp:lastPrinted>
  <dcterms:created xsi:type="dcterms:W3CDTF">2018-04-19T07:49:00Z</dcterms:created>
  <dcterms:modified xsi:type="dcterms:W3CDTF">2025-02-25T00:30:20Z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9232B757733845F6A64D5FEF0F628183_12</vt:lpwstr>
  </property>
</Properties>
</file>